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6858000" cx="9902825"/>
  <p:notesSz cx="6858000" cy="9144000"/>
  <p:embeddedFontLst>
    <p:embeddedFont>
      <p:font typeface="Cambria Math"/>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53">
          <p15:clr>
            <a:srgbClr val="A4A3A4"/>
          </p15:clr>
        </p15:guide>
        <p15:guide id="2" orient="horz" pos="958">
          <p15:clr>
            <a:srgbClr val="A4A3A4"/>
          </p15:clr>
        </p15:guide>
        <p15:guide id="3" orient="horz" pos="1616">
          <p15:clr>
            <a:srgbClr val="A4A3A4"/>
          </p15:clr>
        </p15:guide>
        <p15:guide id="4" pos="3119">
          <p15:clr>
            <a:srgbClr val="A4A3A4"/>
          </p15:clr>
        </p15:guide>
        <p15:guide id="5" pos="443">
          <p15:clr>
            <a:srgbClr val="A4A3A4"/>
          </p15:clr>
        </p15:guide>
      </p15:sldGuideLst>
    </p:ext>
    <p:ext uri="GoogleSlidesCustomDataVersion2">
      <go:slidesCustomData xmlns:go="http://customooxmlschemas.google.com/" r:id="rId75" roundtripDataSignature="AMtx7mjtM2yIK2JXRVjApj/p/tYNtv5R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C2590A-4661-4AA9-ABB2-C8123B53AB01}">
  <a:tblStyle styleId="{60C2590A-4661-4AA9-ABB2-C8123B53AB0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53" orient="horz"/>
        <p:guide pos="958" orient="horz"/>
        <p:guide pos="1616" orient="horz"/>
        <p:guide pos="3119"/>
        <p:guide pos="443"/>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21" Type="http://schemas.openxmlformats.org/officeDocument/2006/relationships/slide" Target="slides/slide14.xml"/><Relationship Id="rId68" Type="http://schemas.openxmlformats.org/officeDocument/2006/relationships/slide" Target="slides/slide61.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slide" Target="slides/slide38.xml"/><Relationship Id="rId74" Type="http://schemas.openxmlformats.org/officeDocument/2006/relationships/font" Target="fonts/CambriaMath-regular.fntdata"/><Relationship Id="rId32" Type="http://schemas.openxmlformats.org/officeDocument/2006/relationships/slide" Target="slides/slide25.xml"/><Relationship Id="rId37" Type="http://schemas.openxmlformats.org/officeDocument/2006/relationships/slide" Target="slides/slide30.xml"/><Relationship Id="rId66" Type="http://schemas.openxmlformats.org/officeDocument/2006/relationships/slide" Target="slides/slide59.xml"/><Relationship Id="rId24" Type="http://schemas.openxmlformats.org/officeDocument/2006/relationships/slide" Target="slides/slide17.xml"/><Relationship Id="rId53" Type="http://schemas.openxmlformats.org/officeDocument/2006/relationships/slide" Target="slides/slide46.xml"/><Relationship Id="rId11" Type="http://schemas.openxmlformats.org/officeDocument/2006/relationships/slide" Target="slides/slide4.xml"/><Relationship Id="rId58" Type="http://schemas.openxmlformats.org/officeDocument/2006/relationships/slide" Target="slides/slide51.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35" Type="http://schemas.openxmlformats.org/officeDocument/2006/relationships/slide" Target="slides/slide28.xml"/><Relationship Id="rId64" Type="http://schemas.openxmlformats.org/officeDocument/2006/relationships/slide" Target="slides/slide57.xml"/><Relationship Id="rId22" Type="http://schemas.openxmlformats.org/officeDocument/2006/relationships/slide" Target="slides/slide15.xml"/><Relationship Id="rId69" Type="http://schemas.openxmlformats.org/officeDocument/2006/relationships/slide" Target="slides/slide62.xml"/><Relationship Id="rId27" Type="http://schemas.openxmlformats.org/officeDocument/2006/relationships/slide" Target="slides/slide20.xml"/><Relationship Id="rId56" Type="http://schemas.openxmlformats.org/officeDocument/2006/relationships/slide" Target="slides/slide49.xml"/><Relationship Id="rId14" Type="http://schemas.openxmlformats.org/officeDocument/2006/relationships/slide" Target="slides/slide7.xml"/><Relationship Id="rId77" Type="http://schemas.openxmlformats.org/officeDocument/2006/relationships/customXml" Target="../customXml/item2.xml"/><Relationship Id="rId8" Type="http://schemas.openxmlformats.org/officeDocument/2006/relationships/slide" Target="slides/slide1.xml"/><Relationship Id="rId72" Type="http://schemas.openxmlformats.org/officeDocument/2006/relationships/slide" Target="slides/slide65.xml"/><Relationship Id="rId51" Type="http://schemas.openxmlformats.org/officeDocument/2006/relationships/slide" Target="slides/slide44.xml"/><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67" Type="http://schemas.openxmlformats.org/officeDocument/2006/relationships/slide" Target="slides/slide60.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slide" Target="slides/slide52.xml"/><Relationship Id="rId17" Type="http://schemas.openxmlformats.org/officeDocument/2006/relationships/slide" Target="slides/slide10.xml"/><Relationship Id="rId41" Type="http://schemas.openxmlformats.org/officeDocument/2006/relationships/slide" Target="slides/slide34.xml"/><Relationship Id="rId75" Type="http://customschemas.google.com/relationships/presentationmetadata" Target="metadata"/><Relationship Id="rId70" Type="http://schemas.openxmlformats.org/officeDocument/2006/relationships/slide" Target="slides/slide63.xml"/><Relationship Id="rId62" Type="http://schemas.openxmlformats.org/officeDocument/2006/relationships/slide" Target="slides/slide55.xml"/><Relationship Id="rId20" Type="http://schemas.openxmlformats.org/officeDocument/2006/relationships/slide" Target="slides/slide13.xml"/><Relationship Id="rId54" Type="http://schemas.openxmlformats.org/officeDocument/2006/relationships/slide" Target="slides/slide47.xml"/><Relationship Id="rId1" Type="http://schemas.openxmlformats.org/officeDocument/2006/relationships/theme" Target="theme/theme3.xml"/><Relationship Id="rId6" Type="http://schemas.openxmlformats.org/officeDocument/2006/relationships/slideMaster" Target="slideMasters/slideMaster2.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slide" Target="slides/slide50.xml"/><Relationship Id="rId15" Type="http://schemas.openxmlformats.org/officeDocument/2006/relationships/slide" Target="slides/slide8.xml"/><Relationship Id="rId44" Type="http://schemas.openxmlformats.org/officeDocument/2006/relationships/slide" Target="slides/slide37.xml"/><Relationship Id="rId73" Type="http://schemas.openxmlformats.org/officeDocument/2006/relationships/slide" Target="slides/slide66.xml"/><Relationship Id="rId31" Type="http://schemas.openxmlformats.org/officeDocument/2006/relationships/slide" Target="slides/slide24.xml"/><Relationship Id="rId65" Type="http://schemas.openxmlformats.org/officeDocument/2006/relationships/slide" Target="slides/slide58.xml"/><Relationship Id="rId60" Type="http://schemas.openxmlformats.org/officeDocument/2006/relationships/slide" Target="slides/slide53.xml"/><Relationship Id="rId52" Type="http://schemas.openxmlformats.org/officeDocument/2006/relationships/slide" Target="slides/slide45.xml"/><Relationship Id="rId10" Type="http://schemas.openxmlformats.org/officeDocument/2006/relationships/slide" Target="slides/slide3.xml"/><Relationship Id="rId78" Type="http://schemas.openxmlformats.org/officeDocument/2006/relationships/customXml" Target="../customXml/item3.xml"/><Relationship Id="rId4" Type="http://schemas.openxmlformats.org/officeDocument/2006/relationships/tableStyles" Target="tableStyles.xml"/><Relationship Id="rId9" Type="http://schemas.openxmlformats.org/officeDocument/2006/relationships/slide" Target="slides/slide2.xml"/><Relationship Id="rId39" Type="http://schemas.openxmlformats.org/officeDocument/2006/relationships/slide" Target="slides/slide32.xml"/><Relationship Id="rId13" Type="http://schemas.openxmlformats.org/officeDocument/2006/relationships/slide" Target="slides/slide6.xml"/><Relationship Id="rId18" Type="http://schemas.openxmlformats.org/officeDocument/2006/relationships/slide" Target="slides/slide1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customXml" Target="../customXml/item1.xml"/><Relationship Id="rId7" Type="http://schemas.openxmlformats.org/officeDocument/2006/relationships/notesMaster" Target="notesMasters/notesMaster1.xml"/><Relationship Id="rId71" Type="http://schemas.openxmlformats.org/officeDocument/2006/relationships/slide" Target="slides/slide64.xml"/><Relationship Id="rId2" Type="http://schemas.openxmlformats.org/officeDocument/2006/relationships/viewProps" Target="viewProps.xml"/><Relationship Id="rId2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p:nvPr>
            <p:ph idx="2" type="sldImg"/>
          </p:nvPr>
        </p:nvSpPr>
        <p:spPr>
          <a:xfrm>
            <a:off x="469900" y="496888"/>
            <a:ext cx="6015038" cy="416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2" name="Google Shape;25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5" name="Google Shape;2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2" name="Google Shape;28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05" name="Google Shape;3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35" name="Google Shape;33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8" name="Google Shape;34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61" name="Google Shape;36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Tư duy thiết kế is structured in five steps with convergence and divergence cycles. </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14" name="Google Shape;41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38" name="Google Shape;43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51" name="Google Shape;4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64" name="Google Shape;46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77" name="Google Shape;47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90" name="Google Shape;49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14" name="Google Shape;51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3" name="Google Shape;53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46" name="Google Shape;54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9" name="Google Shape;55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82" name="Google Shape;58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06" name="Google Shape;60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35" name="Google Shape;63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0" name="Google Shape;66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3" name="Google Shape;67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87" name="Google Shape;68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0" name="Google Shape;70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4" name="Google Shape;71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27" name="Google Shape;72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0" name="Google Shape;74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53" name="Google Shape;75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09" name="Google Shape;80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Now, let’s talk more about “Tư duy thiết kế”.</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remember that Tư duy thiết kế is not just about how it looks like and feels like.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Tư duy thiết kế is far more encompassing concept.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1" name="Google Shape;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9" name="Google Shape;85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87" name="Google Shape;88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2" name="Google Shape;91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25" name="Google Shape;92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8" name="Google Shape;93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64" name="Google Shape;96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93" name="Google Shape;99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83" name="Google Shape;108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96" name="Google Shape;109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09" name="Google Shape;110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Tư duy thiết kế lies at the intersection between the analytical and intuitive ways of doing things.</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It gets the best from the both.</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30" name="Google Shape;113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43" name="Google Shape;114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57" name="Google Shape;115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70" name="Google Shape;117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83" name="Google Shape;118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96" name="Google Shape;119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10" name="Google Shape;121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4" name="Google Shape;123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35" name="Google Shape;123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48" name="Google Shape;124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61" name="Google Shape;1261;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There are four key elements that describes what Tư duy thiết kế is. </a:t>
            </a:r>
            <a:endParaRPr/>
          </a:p>
          <a:p>
            <a:pPr indent="0" lvl="0" marL="0" marR="0" rtl="0" algn="l">
              <a:lnSpc>
                <a:spcPct val="100000"/>
              </a:lnSpc>
              <a:spcBef>
                <a:spcPts val="0"/>
              </a:spcBef>
              <a:spcAft>
                <a:spcPts val="0"/>
              </a:spcAft>
              <a:buClr>
                <a:schemeClr val="dk1"/>
              </a:buClr>
              <a:buSzPts val="1200"/>
              <a:buFont typeface="Malgun Gothic"/>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n-US"/>
              <a:t>People-centered: You have to start thinking from a certain point of view. It might be your own or someone else’s. You can interview relevant person if you need. Or you can also draw a persona that represents a certain group of people.</a:t>
            </a:r>
            <a:endParaRPr/>
          </a:p>
          <a:p>
            <a:pPr indent="-171450" lvl="0" marL="171450" marR="0" rtl="0" algn="l">
              <a:lnSpc>
                <a:spcPct val="100000"/>
              </a:lnSpc>
              <a:spcBef>
                <a:spcPts val="0"/>
              </a:spcBef>
              <a:spcAft>
                <a:spcPts val="0"/>
              </a:spcAft>
              <a:buClr>
                <a:schemeClr val="dk1"/>
              </a:buClr>
              <a:buSzPts val="1200"/>
              <a:buFont typeface="Arial"/>
              <a:buChar char="•"/>
            </a:pPr>
            <a:r>
              <a:rPr lang="en-US"/>
              <a:t>Highly Creative: You need to brainstorm to get as many ideas as you can. In Tư duy thiết kế, you need to pursue quantity over quality. Once you diverge, you can converge afterwards.</a:t>
            </a:r>
            <a:endParaRPr/>
          </a:p>
          <a:p>
            <a:pPr indent="-171450" lvl="0" marL="171450" marR="0" rtl="0" algn="l">
              <a:lnSpc>
                <a:spcPct val="100000"/>
              </a:lnSpc>
              <a:spcBef>
                <a:spcPts val="0"/>
              </a:spcBef>
              <a:spcAft>
                <a:spcPts val="0"/>
              </a:spcAft>
              <a:buClr>
                <a:schemeClr val="dk1"/>
              </a:buClr>
              <a:buSzPts val="1200"/>
              <a:buFont typeface="Arial"/>
              <a:buChar char="•"/>
            </a:pPr>
            <a:r>
              <a:rPr lang="en-US"/>
              <a:t>Hands-on: Fail fast. You should conduct experiment fast, get feedbacks, and apply them as fast as you can.</a:t>
            </a:r>
            <a:endParaRPr/>
          </a:p>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latin typeface="Arial"/>
                <a:ea typeface="Arial"/>
                <a:cs typeface="Arial"/>
                <a:sym typeface="Arial"/>
              </a:rPr>
              <a:t>Iterative: The art of Tư duy thiết kế lies in the number of prototyping – testing iteration within a given period. If you test and learn many times more than your competitors, you will get more fruitful rewards.</a:t>
            </a:r>
            <a:endParaRPr/>
          </a:p>
        </p:txBody>
      </p:sp>
      <p:sp>
        <p:nvSpPr>
          <p:cNvPr id="130" name="Google Shape;1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75" name="Google Shape;127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88" name="Google Shape;128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01" name="Google Shape;130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14" name="Google Shape;131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27" name="Google Shape;132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9" name="Google Shape;134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en-US" sz="1200">
                <a:solidFill>
                  <a:schemeClr val="dk1"/>
                </a:solidFill>
                <a:latin typeface="Malgun Gothic"/>
                <a:ea typeface="Malgun Gothic"/>
                <a:cs typeface="Malgun Gothic"/>
                <a:sym typeface="Malgun Gothic"/>
              </a:rPr>
              <a:t>In Tư duy thiết kế, things get messy quickly. This can make most people uncomfortable. We don’t know where we’re going, but we have the confidence to know we’re going to land somewhere good. Thus, trust in the process and try to focus what really matters.</a:t>
            </a:r>
            <a:endParaRPr/>
          </a:p>
        </p:txBody>
      </p:sp>
      <p:sp>
        <p:nvSpPr>
          <p:cNvPr id="168" name="Google Shape;1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Thinking like a designer can transform the way organizations develop products, services, processes, and strategy. This approach, which IDEO calls Tư duy thiết kế, brings together what is desirable from a human point of view with what is technologically feasible and economically viable. It also allows people who aren't trained as designers to use creative tools to address a vast range of challenges.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Here, we compare the key aspects of “Tư duy thiết kế” vs “analytical thinking”.</a:t>
            </a:r>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9" name="Google Shape;2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68"/>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68"/>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68"/>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14" name="Shape 14"/>
        <p:cNvGrpSpPr/>
        <p:nvPr/>
      </p:nvGrpSpPr>
      <p:grpSpPr>
        <a:xfrm>
          <a:off x="0" y="0"/>
          <a:ext cx="0" cy="0"/>
          <a:chOff x="0" y="0"/>
          <a:chExt cx="0" cy="0"/>
        </a:xfrm>
      </p:grpSpPr>
      <p:pic>
        <p:nvPicPr>
          <p:cNvPr id="15" name="Google Shape;15;p75"/>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16" name="Google Shape;16;p75"/>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17" name="Google Shape;17;p75"/>
          <p:cNvSpPr/>
          <p:nvPr/>
        </p:nvSpPr>
        <p:spPr>
          <a:xfrm>
            <a:off x="449468" y="5677032"/>
            <a:ext cx="9000714" cy="7694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ⓒ2012 SAMSUNG. Bảo lưu mọi quyền.</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Bản quyền sách thuộc về Samsung Electronics Corporate Citizenship Office.</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Cuốn sách này là tài sản văn học được bảo vệ bởi luật bản quyền, vì vậy nghiêm cấm hành vi tái bản và sao chép trái phép.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Để sử dụng cuốn sách này thay cho chương trình giảng dạy của Samsung Innovation Campus hoặc sử dụng toàn bộ hoặc một phần cuốn sách này cần có văn bản chấp thuận từ chủ sở hữu bản quyền.</a:t>
            </a:r>
            <a:endParaRPr/>
          </a:p>
        </p:txBody>
      </p:sp>
      <p:pic>
        <p:nvPicPr>
          <p:cNvPr id="18" name="Google Shape;18;p75"/>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19" name="Google Shape;19;p75"/>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21" name="Shape 21"/>
        <p:cNvGrpSpPr/>
        <p:nvPr/>
      </p:nvGrpSpPr>
      <p:grpSpPr>
        <a:xfrm>
          <a:off x="0" y="0"/>
          <a:ext cx="0" cy="0"/>
          <a:chOff x="0" y="0"/>
          <a:chExt cx="0" cy="0"/>
        </a:xfrm>
      </p:grpSpPr>
      <p:pic>
        <p:nvPicPr>
          <p:cNvPr id="22" name="Google Shape;22;p7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3" name="Google Shape;23;p7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4" name="Google Shape;24;p7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5" name="Google Shape;25;p7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71"/>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7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7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0" name="Google Shape;30;p7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1" name="Google Shape;31;p71"/>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10: Tư duy thiết kế</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2" name="Shape 32"/>
        <p:cNvGrpSpPr/>
        <p:nvPr/>
      </p:nvGrpSpPr>
      <p:grpSpPr>
        <a:xfrm>
          <a:off x="0" y="0"/>
          <a:ext cx="0" cy="0"/>
          <a:chOff x="0" y="0"/>
          <a:chExt cx="0" cy="0"/>
        </a:xfrm>
      </p:grpSpPr>
      <p:pic>
        <p:nvPicPr>
          <p:cNvPr id="33" name="Google Shape;33;p7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4" name="Google Shape;34;p7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7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6" name="Google Shape;36;p7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7" name="Google Shape;37;p7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10. Tư duy thiết kế</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8" name="Shape 38"/>
        <p:cNvGrpSpPr/>
        <p:nvPr/>
      </p:nvGrpSpPr>
      <p:grpSpPr>
        <a:xfrm>
          <a:off x="0" y="0"/>
          <a:ext cx="0" cy="0"/>
          <a:chOff x="0" y="0"/>
          <a:chExt cx="0" cy="0"/>
        </a:xfrm>
      </p:grpSpPr>
      <p:pic>
        <p:nvPicPr>
          <p:cNvPr id="39" name="Google Shape;39;p7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40" name="Google Shape;40;p7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1" name="Google Shape;41;p7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2" name="Google Shape;42;p7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43" name="Google Shape;43;p7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10: Tư duy thiết kế</a:t>
            </a:r>
            <a:endParaRPr b="1" i="0"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4"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97">
          <p15:clr>
            <a:srgbClr val="F26B43"/>
          </p15:clr>
        </p15:guide>
        <p15:guide id="2" pos="352">
          <p15:clr>
            <a:srgbClr val="F26B43"/>
          </p15:clr>
        </p15:guide>
        <p15:guide id="3" pos="5884">
          <p15:clr>
            <a:srgbClr val="F26B43"/>
          </p15:clr>
        </p15:guide>
        <p15:guide id="4" orient="horz" pos="323">
          <p15:clr>
            <a:srgbClr val="F26B43"/>
          </p15:clr>
        </p15:guide>
        <p15:guide id="5"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16">
          <p15:clr>
            <a:srgbClr val="F26B43"/>
          </p15:clr>
        </p15:guide>
        <p15:guide id="2" orient="horz" pos="3997">
          <p15:clr>
            <a:srgbClr val="F26B43"/>
          </p15:clr>
        </p15:guide>
        <p15:guide id="3" pos="352">
          <p15:clr>
            <a:srgbClr val="F26B43"/>
          </p15:clr>
        </p15:guide>
        <p15:guide id="4" pos="5886">
          <p15:clr>
            <a:srgbClr val="F26B43"/>
          </p15:clr>
        </p15:guide>
        <p15:guide id="5" orient="horz" pos="32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ideo.org/bio/tim-brow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s://webdesignledger.com/18-great-examples-of-sketched-ui-wireframes-and-mockups/" TargetMode="External"/><Relationship Id="rId4" Type="http://schemas.openxmlformats.org/officeDocument/2006/relationships/hyperlink" Target="https://flinto.com/" TargetMode="External"/><Relationship Id="rId5" Type="http://schemas.openxmlformats.org/officeDocument/2006/relationships/hyperlink" Target="https://balsamiq.com/" TargetMode="External"/><Relationship Id="rId6" Type="http://schemas.openxmlformats.org/officeDocument/2006/relationships/hyperlink" Target="https://www.youtube.com/watch?v=zLysy3IPfFI" TargetMode="External"/><Relationship Id="rId7" Type="http://schemas.openxmlformats.org/officeDocument/2006/relationships/hyperlink" Target="https://www.youtube.com/watch?v=ppnRQD06ggY#t=228"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designingbetter.c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51" name="Google Shape;51;p1"/>
          <p:cNvGrpSpPr/>
          <p:nvPr/>
        </p:nvGrpSpPr>
        <p:grpSpPr>
          <a:xfrm>
            <a:off x="724689" y="4320000"/>
            <a:ext cx="6097837" cy="369332"/>
            <a:chOff x="724689" y="4320000"/>
            <a:chExt cx="6097837" cy="369332"/>
          </a:xfrm>
        </p:grpSpPr>
        <p:sp>
          <p:nvSpPr>
            <p:cNvPr id="52" name="Google Shape;52;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1" i="0" sz="2400" u="none" cap="none" strike="noStrike">
                <a:solidFill>
                  <a:srgbClr val="1428A0"/>
                </a:solidFill>
                <a:latin typeface="Arial"/>
                <a:ea typeface="Arial"/>
                <a:cs typeface="Arial"/>
                <a:sym typeface="Arial"/>
              </a:endParaRPr>
            </a:p>
          </p:txBody>
        </p:sp>
        <p:sp>
          <p:nvSpPr>
            <p:cNvPr id="53" name="Google Shape;53;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255" name="Google Shape;255;p10"/>
          <p:cNvGrpSpPr/>
          <p:nvPr/>
        </p:nvGrpSpPr>
        <p:grpSpPr>
          <a:xfrm>
            <a:off x="560209" y="2042578"/>
            <a:ext cx="8782409" cy="215375"/>
            <a:chOff x="1027113" y="2045625"/>
            <a:chExt cx="8785225" cy="215444"/>
          </a:xfrm>
        </p:grpSpPr>
        <p:sp>
          <p:nvSpPr>
            <p:cNvPr id="256" name="Google Shape;256;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57" name="Google Shape;257;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Khái niệm Tư duy thiết kế</a:t>
              </a:r>
              <a:endParaRPr/>
            </a:p>
          </p:txBody>
        </p:sp>
      </p:grpSp>
      <p:sp>
        <p:nvSpPr>
          <p:cNvPr id="258" name="Google Shape;258;p10"/>
          <p:cNvSpPr/>
          <p:nvPr/>
        </p:nvSpPr>
        <p:spPr>
          <a:xfrm>
            <a:off x="712561" y="2303171"/>
            <a:ext cx="8630056" cy="2258725"/>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phương pháp cải tiến để diễn giải một vấn đề khi lấy con người làm trung tâm bằng cách quan sát đồng cảm với con người và sự vật, xác định rõ vấn đề, sau đó hình dung ra các ý tưởng, nhanh chóng tạo mẫu </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thử và thử nghiệm lặp đi lặp lại</a:t>
            </a:r>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 duy thiết kế là một cách giải quyết vấn đề rõ ràng và đáng tin cậy mà bất kỳ ai cũng có thể sử dụng để đạt được những kết quả cụ thể và thực tế.</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(Trường hợp ứng dụng)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Thiết kế lại không gian với quá nhiều đồ đạc, từ đó giúp giảm bớt căng thẳng.</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Sử dụng tài nguyên hiệu quả và giảm tiêu thụ năng lượng.</a:t>
            </a:r>
            <a:endParaRPr/>
          </a:p>
        </p:txBody>
      </p:sp>
      <p:grpSp>
        <p:nvGrpSpPr>
          <p:cNvPr id="259" name="Google Shape;259;p10"/>
          <p:cNvGrpSpPr/>
          <p:nvPr/>
        </p:nvGrpSpPr>
        <p:grpSpPr>
          <a:xfrm>
            <a:off x="450000" y="450000"/>
            <a:ext cx="9018000" cy="276999"/>
            <a:chOff x="450000" y="450000"/>
            <a:chExt cx="9018000" cy="276999"/>
          </a:xfrm>
        </p:grpSpPr>
        <p:sp>
          <p:nvSpPr>
            <p:cNvPr id="260" name="Google Shape;260;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261" name="Google Shape;261;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268" name="Google Shape;268;p11"/>
          <p:cNvGrpSpPr/>
          <p:nvPr/>
        </p:nvGrpSpPr>
        <p:grpSpPr>
          <a:xfrm>
            <a:off x="560209" y="2040029"/>
            <a:ext cx="8782409" cy="215375"/>
            <a:chOff x="1027113" y="2045625"/>
            <a:chExt cx="8785225" cy="215444"/>
          </a:xfrm>
        </p:grpSpPr>
        <p:sp>
          <p:nvSpPr>
            <p:cNvPr id="269" name="Google Shape;269;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70" name="Google Shape;270;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Lý do để Tư duy thiết kế</a:t>
              </a:r>
              <a:endParaRPr/>
            </a:p>
          </p:txBody>
        </p:sp>
      </p:grpSp>
      <p:sp>
        <p:nvSpPr>
          <p:cNvPr id="271" name="Google Shape;271;p11"/>
          <p:cNvSpPr/>
          <p:nvPr/>
        </p:nvSpPr>
        <p:spPr>
          <a:xfrm>
            <a:off x="712561" y="2318554"/>
            <a:ext cx="8184115" cy="165343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quyết các vấn đề của con người trong xã hội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có tư duy thiết kế để giải quyết các vấn đề của con người (những khó khăn thường ngày).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ví dụ: hàng ngày, chúng ta đều phải đối mặt với các vấn đề xã hội như ga tàu quá đông, mạng yếu ở ngân hàng trực tuyến, tắc đường, và rất nhiều vấn đề khác.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Tư duy thiết kế có thể đưa ra các giải pháp thay thế hợp lý và khả thi nhất để giải quyết các vấn đề này tốt hơn, nhanh hơn và hiệu quả hơn.</a:t>
            </a:r>
            <a:endParaRPr/>
          </a:p>
        </p:txBody>
      </p:sp>
      <p:grpSp>
        <p:nvGrpSpPr>
          <p:cNvPr id="272" name="Google Shape;272;p11"/>
          <p:cNvGrpSpPr/>
          <p:nvPr/>
        </p:nvGrpSpPr>
        <p:grpSpPr>
          <a:xfrm>
            <a:off x="561919" y="4173842"/>
            <a:ext cx="8782409" cy="215375"/>
            <a:chOff x="1027113" y="2045625"/>
            <a:chExt cx="8785225" cy="215444"/>
          </a:xfrm>
        </p:grpSpPr>
        <p:sp>
          <p:nvSpPr>
            <p:cNvPr id="273" name="Google Shape;273;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74" name="Google Shape;274;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loại vấn đề có thể được giải quyết bằng Tư duy thiết kế</a:t>
              </a:r>
              <a:endParaRPr/>
            </a:p>
          </p:txBody>
        </p:sp>
      </p:grpSp>
      <p:sp>
        <p:nvSpPr>
          <p:cNvPr id="275" name="Google Shape;275;p11"/>
          <p:cNvSpPr/>
          <p:nvPr/>
        </p:nvSpPr>
        <p:spPr>
          <a:xfrm>
            <a:off x="714270" y="4479018"/>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không được xác định rõ ràng</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không có đủ thông tin để đưa ra giải pháp</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gây ảnh hưởng lớn đến nhu cầu của con người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vấn đề có tình hình hay thay đổi</a:t>
            </a:r>
            <a:endParaRPr/>
          </a:p>
        </p:txBody>
      </p:sp>
      <p:grpSp>
        <p:nvGrpSpPr>
          <p:cNvPr id="276" name="Google Shape;276;p11"/>
          <p:cNvGrpSpPr/>
          <p:nvPr/>
        </p:nvGrpSpPr>
        <p:grpSpPr>
          <a:xfrm>
            <a:off x="450000" y="450000"/>
            <a:ext cx="9018000" cy="276999"/>
            <a:chOff x="450000" y="450000"/>
            <a:chExt cx="9018000" cy="276999"/>
          </a:xfrm>
        </p:grpSpPr>
        <p:sp>
          <p:nvSpPr>
            <p:cNvPr id="277" name="Google Shape;277;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278" name="Google Shape;278;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285" name="Google Shape;285;p12"/>
          <p:cNvGrpSpPr/>
          <p:nvPr/>
        </p:nvGrpSpPr>
        <p:grpSpPr>
          <a:xfrm>
            <a:off x="560209" y="2040029"/>
            <a:ext cx="8782409" cy="215375"/>
            <a:chOff x="1027113" y="2045625"/>
            <a:chExt cx="8785225" cy="215444"/>
          </a:xfrm>
        </p:grpSpPr>
        <p:sp>
          <p:nvSpPr>
            <p:cNvPr id="286" name="Google Shape;286;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87" name="Google Shape;287;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trường hợp - Túi ngủ giữ ấm Embrace</a:t>
              </a:r>
              <a:endParaRPr/>
            </a:p>
          </p:txBody>
        </p:sp>
      </p:grpSp>
      <p:sp>
        <p:nvSpPr>
          <p:cNvPr id="288" name="Google Shape;288;p12"/>
          <p:cNvSpPr/>
          <p:nvPr/>
        </p:nvSpPr>
        <p:spPr>
          <a:xfrm>
            <a:off x="712561" y="2318554"/>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Bắt nguồn từ một dự án thiết kế học đường của bốn sinh viên Đại học Stanford</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triệu trẻ sơ sinh tử vong trong tháng đầu tiên sau sinh</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Hiểu biết chính xác về lồng ấp trẻ sơ sinh: Sản phẩm tối ưu, nhưng lại có giá thành không hề rẻ</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Túi ngủ sơ sinh có giá bằng 1% so với các lồng ấp hiện có</a:t>
            </a:r>
            <a:endParaRPr/>
          </a:p>
        </p:txBody>
      </p:sp>
      <p:pic>
        <p:nvPicPr>
          <p:cNvPr id="289" name="Google Shape;289;p12"/>
          <p:cNvPicPr preferRelativeResize="0"/>
          <p:nvPr/>
        </p:nvPicPr>
        <p:blipFill rotWithShape="1">
          <a:blip r:embed="rId3">
            <a:alphaModFix/>
          </a:blip>
          <a:srcRect b="6879" l="0" r="12274" t="25821"/>
          <a:stretch/>
        </p:blipFill>
        <p:spPr>
          <a:xfrm>
            <a:off x="4314493" y="3759994"/>
            <a:ext cx="4875772" cy="2104023"/>
          </a:xfrm>
          <a:prstGeom prst="rect">
            <a:avLst/>
          </a:prstGeom>
          <a:noFill/>
          <a:ln>
            <a:noFill/>
          </a:ln>
        </p:spPr>
      </p:pic>
      <p:pic>
        <p:nvPicPr>
          <p:cNvPr descr="Embrace Infant Warmer에 대한 이미지 검색결과" id="290" name="Google Shape;290;p12"/>
          <p:cNvPicPr preferRelativeResize="0"/>
          <p:nvPr/>
        </p:nvPicPr>
        <p:blipFill rotWithShape="1">
          <a:blip r:embed="rId4">
            <a:alphaModFix/>
          </a:blip>
          <a:srcRect b="10936" l="0" r="0" t="50567"/>
          <a:stretch/>
        </p:blipFill>
        <p:spPr>
          <a:xfrm>
            <a:off x="2564585" y="3605580"/>
            <a:ext cx="5132103" cy="2389999"/>
          </a:xfrm>
          <a:prstGeom prst="rect">
            <a:avLst/>
          </a:prstGeom>
          <a:noFill/>
          <a:ln>
            <a:noFill/>
          </a:ln>
        </p:spPr>
      </p:pic>
      <p:grpSp>
        <p:nvGrpSpPr>
          <p:cNvPr id="291" name="Google Shape;291;p12"/>
          <p:cNvGrpSpPr/>
          <p:nvPr/>
        </p:nvGrpSpPr>
        <p:grpSpPr>
          <a:xfrm>
            <a:off x="450000" y="450000"/>
            <a:ext cx="9018000" cy="276999"/>
            <a:chOff x="450000" y="450000"/>
            <a:chExt cx="9018000" cy="276999"/>
          </a:xfrm>
        </p:grpSpPr>
        <p:sp>
          <p:nvSpPr>
            <p:cNvPr id="292" name="Google Shape;292;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293" name="Google Shape;293;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294" name="Google Shape;294;p12"/>
          <p:cNvSpPr/>
          <p:nvPr/>
        </p:nvSpPr>
        <p:spPr>
          <a:xfrm>
            <a:off x="2865120" y="4043680"/>
            <a:ext cx="1087120" cy="457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2"/>
          <p:cNvSpPr txBox="1"/>
          <p:nvPr/>
        </p:nvSpPr>
        <p:spPr>
          <a:xfrm>
            <a:off x="1071008" y="4072920"/>
            <a:ext cx="4953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Thiết bị mất khoảng 30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phút để làm nóng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WarmPak lên 37°C </a:t>
            </a:r>
            <a:endParaRPr/>
          </a:p>
        </p:txBody>
      </p:sp>
      <p:sp>
        <p:nvSpPr>
          <p:cNvPr id="296" name="Google Shape;296;p12"/>
          <p:cNvSpPr/>
          <p:nvPr/>
        </p:nvSpPr>
        <p:spPr>
          <a:xfrm>
            <a:off x="6278880" y="4534585"/>
            <a:ext cx="1417807" cy="66733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2"/>
          <p:cNvSpPr/>
          <p:nvPr/>
        </p:nvSpPr>
        <p:spPr>
          <a:xfrm>
            <a:off x="2769250" y="5110480"/>
            <a:ext cx="1417807" cy="61305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2"/>
          <p:cNvSpPr txBox="1"/>
          <p:nvPr/>
        </p:nvSpPr>
        <p:spPr>
          <a:xfrm>
            <a:off x="6007836" y="4534585"/>
            <a:ext cx="15259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WarmPak được giữ bên trong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một túi đựng ở phía sau túi ngủ.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Trẻ được bao bọc bên trong.</a:t>
            </a:r>
            <a:endParaRPr/>
          </a:p>
        </p:txBody>
      </p:sp>
      <p:sp>
        <p:nvSpPr>
          <p:cNvPr id="299" name="Google Shape;299;p12"/>
          <p:cNvSpPr txBox="1"/>
          <p:nvPr/>
        </p:nvSpPr>
        <p:spPr>
          <a:xfrm>
            <a:off x="2478045" y="5110480"/>
            <a:ext cx="147419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Vật liệu chuyển pha có thể giữ ấm trẻ trong 4-6 giờ dựa trên </a:t>
            </a:r>
            <a:endParaRPr/>
          </a:p>
          <a:p>
            <a:pPr indent="0" lvl="0" marL="0" marR="0" rtl="0" algn="ctr">
              <a:spcBef>
                <a:spcPts val="0"/>
              </a:spcBef>
              <a:spcAft>
                <a:spcPts val="0"/>
              </a:spcAft>
              <a:buNone/>
            </a:pPr>
            <a:r>
              <a:rPr lang="en-US" sz="800">
                <a:solidFill>
                  <a:schemeClr val="dk1"/>
                </a:solidFill>
                <a:latin typeface="Arial"/>
                <a:ea typeface="Arial"/>
                <a:cs typeface="Arial"/>
                <a:sym typeface="Arial"/>
              </a:rPr>
              <a:t>nhiệt độ phòng</a:t>
            </a:r>
            <a:endParaRPr sz="800">
              <a:solidFill>
                <a:schemeClr val="dk1"/>
              </a:solidFill>
              <a:latin typeface="Arial"/>
              <a:ea typeface="Arial"/>
              <a:cs typeface="Arial"/>
              <a:sym typeface="Arial"/>
            </a:endParaRPr>
          </a:p>
        </p:txBody>
      </p:sp>
      <p:sp>
        <p:nvSpPr>
          <p:cNvPr id="300" name="Google Shape;300;p12"/>
          <p:cNvSpPr/>
          <p:nvPr/>
        </p:nvSpPr>
        <p:spPr>
          <a:xfrm>
            <a:off x="2692400" y="5743854"/>
            <a:ext cx="4875772" cy="25297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2"/>
          <p:cNvSpPr txBox="1"/>
          <p:nvPr/>
        </p:nvSpPr>
        <p:spPr>
          <a:xfrm>
            <a:off x="2692400" y="5753864"/>
            <a:ext cx="4875772"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Túi ngủ giữ ấm Embrace hiện đã cứu sống 200.000 trẻ em</a:t>
            </a:r>
            <a:endParaRPr sz="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13"/>
          <p:cNvGrpSpPr/>
          <p:nvPr/>
        </p:nvGrpSpPr>
        <p:grpSpPr>
          <a:xfrm>
            <a:off x="560209" y="2040029"/>
            <a:ext cx="8782409" cy="215375"/>
            <a:chOff x="1027113" y="2045625"/>
            <a:chExt cx="8785225" cy="215444"/>
          </a:xfrm>
        </p:grpSpPr>
        <p:sp>
          <p:nvSpPr>
            <p:cNvPr id="308" name="Google Shape;308;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09" name="Google Shape;309;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Bốn đặc điểm của Tư duy thiết kế</a:t>
              </a:r>
              <a:endParaRPr/>
            </a:p>
          </p:txBody>
        </p:sp>
      </p:grpSp>
      <p:sp>
        <p:nvSpPr>
          <p:cNvPr id="310" name="Google Shape;310;p13"/>
          <p:cNvSpPr/>
          <p:nvPr/>
        </p:nvSpPr>
        <p:spPr>
          <a:xfrm>
            <a:off x="712561" y="2318554"/>
            <a:ext cx="8184115" cy="3366720"/>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Lập kế hoạch thiết kế không phải là “động não”, hay "có thể hực hiện trong ngày một ngày hai.”</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 hoạch thực hiện thiết kế không thể thực hiện trong chốc lát. Các thành viên cần chuyên tâm và dành thời gian cũng như nỗ lực để cùng tham gia nằm đạt được mục đích chung.</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Lặp đi lặp lại quá trình trong tư duy thiết kế.</a:t>
            </a:r>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kế hoạch thiết kế là một quá trình lặp đi lặp lại các bước. Mỗi lần lặp lại sẽ giúp ta phát hiện nhiều điều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tiến tới một thời khắc quyết định hoặc đạt được kết quả mong muốn. </a:t>
            </a:r>
            <a:endParaRPr/>
          </a:p>
        </p:txBody>
      </p:sp>
      <p:grpSp>
        <p:nvGrpSpPr>
          <p:cNvPr id="311" name="Google Shape;311;p13"/>
          <p:cNvGrpSpPr/>
          <p:nvPr/>
        </p:nvGrpSpPr>
        <p:grpSpPr>
          <a:xfrm>
            <a:off x="3945929" y="3134508"/>
            <a:ext cx="3513040" cy="1768927"/>
            <a:chOff x="4696640" y="3327548"/>
            <a:chExt cx="3513040" cy="1768927"/>
          </a:xfrm>
        </p:grpSpPr>
        <p:pic>
          <p:nvPicPr>
            <p:cNvPr descr="Design Thinking에 대한 이미지 검색결과" id="312" name="Google Shape;312;p13"/>
            <p:cNvPicPr preferRelativeResize="0"/>
            <p:nvPr/>
          </p:nvPicPr>
          <p:blipFill rotWithShape="1">
            <a:blip r:embed="rId3">
              <a:alphaModFix/>
            </a:blip>
            <a:srcRect b="0" l="0" r="0" t="0"/>
            <a:stretch/>
          </p:blipFill>
          <p:spPr>
            <a:xfrm>
              <a:off x="4696640" y="3327548"/>
              <a:ext cx="3513040" cy="1768927"/>
            </a:xfrm>
            <a:prstGeom prst="rect">
              <a:avLst/>
            </a:prstGeom>
            <a:noFill/>
            <a:ln>
              <a:noFill/>
            </a:ln>
          </p:spPr>
        </p:pic>
        <p:grpSp>
          <p:nvGrpSpPr>
            <p:cNvPr id="313" name="Google Shape;313;p13"/>
            <p:cNvGrpSpPr/>
            <p:nvPr/>
          </p:nvGrpSpPr>
          <p:grpSpPr>
            <a:xfrm>
              <a:off x="6812706" y="3414193"/>
              <a:ext cx="805982" cy="805982"/>
              <a:chOff x="2221656" y="4290493"/>
              <a:chExt cx="805982" cy="805982"/>
            </a:xfrm>
          </p:grpSpPr>
          <p:sp>
            <p:nvSpPr>
              <p:cNvPr id="314" name="Google Shape;314;p13"/>
              <p:cNvSpPr/>
              <p:nvPr/>
            </p:nvSpPr>
            <p:spPr>
              <a:xfrm>
                <a:off x="2221656"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KHÁM PHÁ</a:t>
                </a:r>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descr="Lightning bolt" id="315" name="Google Shape;315;p13"/>
              <p:cNvSpPr/>
              <p:nvPr/>
            </p:nvSpPr>
            <p:spPr>
              <a:xfrm>
                <a:off x="2417848" y="4631640"/>
                <a:ext cx="413596" cy="413596"/>
              </a:xfrm>
              <a:prstGeom prst="rect">
                <a:avLst/>
              </a:prstGeom>
              <a:noFill/>
              <a:ln>
                <a:noFill/>
              </a:ln>
            </p:spPr>
          </p:sp>
        </p:grpSp>
        <p:grpSp>
          <p:nvGrpSpPr>
            <p:cNvPr id="316" name="Google Shape;316;p13"/>
            <p:cNvGrpSpPr/>
            <p:nvPr/>
          </p:nvGrpSpPr>
          <p:grpSpPr>
            <a:xfrm>
              <a:off x="7339074" y="4226993"/>
              <a:ext cx="805982" cy="805982"/>
              <a:chOff x="3052824" y="4290493"/>
              <a:chExt cx="805982" cy="805982"/>
            </a:xfrm>
          </p:grpSpPr>
          <p:sp>
            <p:nvSpPr>
              <p:cNvPr id="317" name="Google Shape;317;p13"/>
              <p:cNvSpPr/>
              <p:nvPr/>
            </p:nvSpPr>
            <p:spPr>
              <a:xfrm>
                <a:off x="3052824"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XÂY DỰNG Ý TƯỞNG </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VÀ THIẾT KẾ MẪU</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sp>
            <p:nvSpPr>
              <p:cNvPr descr="Rocket" id="318" name="Google Shape;318;p13"/>
              <p:cNvSpPr/>
              <p:nvPr/>
            </p:nvSpPr>
            <p:spPr>
              <a:xfrm>
                <a:off x="3249017" y="4671944"/>
                <a:ext cx="413596" cy="413596"/>
              </a:xfrm>
              <a:prstGeom prst="rect">
                <a:avLst/>
              </a:prstGeom>
              <a:noFill/>
              <a:ln>
                <a:noFill/>
              </a:ln>
            </p:spPr>
          </p:sp>
        </p:grpSp>
        <p:grpSp>
          <p:nvGrpSpPr>
            <p:cNvPr id="319" name="Google Shape;319;p13"/>
            <p:cNvGrpSpPr/>
            <p:nvPr/>
          </p:nvGrpSpPr>
          <p:grpSpPr>
            <a:xfrm>
              <a:off x="6347792" y="4252393"/>
              <a:ext cx="805982" cy="805982"/>
              <a:chOff x="3883992" y="4290493"/>
              <a:chExt cx="805982" cy="805982"/>
            </a:xfrm>
          </p:grpSpPr>
          <p:sp>
            <p:nvSpPr>
              <p:cNvPr id="320" name="Google Shape;320;p13"/>
              <p:cNvSpPr/>
              <p:nvPr/>
            </p:nvSpPr>
            <p:spPr>
              <a:xfrm>
                <a:off x="3883992"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THỬ NGHIỆM</a:t>
                </a:r>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descr="Checkmark" id="321" name="Google Shape;321;p13"/>
              <p:cNvSpPr/>
              <p:nvPr/>
            </p:nvSpPr>
            <p:spPr>
              <a:xfrm>
                <a:off x="4083570" y="4594753"/>
                <a:ext cx="413596" cy="413596"/>
              </a:xfrm>
              <a:prstGeom prst="rect">
                <a:avLst/>
              </a:prstGeom>
              <a:noFill/>
              <a:ln>
                <a:noFill/>
              </a:ln>
            </p:spPr>
          </p:sp>
        </p:grpSp>
        <p:grpSp>
          <p:nvGrpSpPr>
            <p:cNvPr id="322" name="Google Shape;322;p13"/>
            <p:cNvGrpSpPr/>
            <p:nvPr/>
          </p:nvGrpSpPr>
          <p:grpSpPr>
            <a:xfrm>
              <a:off x="4772190" y="3414193"/>
              <a:ext cx="805982" cy="805982"/>
              <a:chOff x="654050" y="4057650"/>
              <a:chExt cx="914400" cy="914400"/>
            </a:xfrm>
          </p:grpSpPr>
          <p:sp>
            <p:nvSpPr>
              <p:cNvPr id="323" name="Google Shape;323;p13"/>
              <p:cNvSpPr/>
              <p:nvPr/>
            </p:nvSpPr>
            <p:spPr>
              <a:xfrm>
                <a:off x="654050" y="4057650"/>
                <a:ext cx="914400" cy="91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XÁC ĐỊNH</a:t>
                </a:r>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descr="Pencil" id="324" name="Google Shape;324;p13"/>
              <p:cNvSpPr/>
              <p:nvPr/>
            </p:nvSpPr>
            <p:spPr>
              <a:xfrm>
                <a:off x="876634" y="4402838"/>
                <a:ext cx="469232" cy="469232"/>
              </a:xfrm>
              <a:prstGeom prst="rect">
                <a:avLst/>
              </a:prstGeom>
              <a:noFill/>
              <a:ln>
                <a:noFill/>
              </a:ln>
            </p:spPr>
          </p:sp>
        </p:grpSp>
        <p:grpSp>
          <p:nvGrpSpPr>
            <p:cNvPr id="325" name="Google Shape;325;p13"/>
            <p:cNvGrpSpPr/>
            <p:nvPr/>
          </p:nvGrpSpPr>
          <p:grpSpPr>
            <a:xfrm>
              <a:off x="5829137" y="3414193"/>
              <a:ext cx="805982" cy="805982"/>
              <a:chOff x="1390487" y="4290493"/>
              <a:chExt cx="805982" cy="805982"/>
            </a:xfrm>
          </p:grpSpPr>
          <p:sp>
            <p:nvSpPr>
              <p:cNvPr id="326" name="Google Shape;326;p13"/>
              <p:cNvSpPr/>
              <p:nvPr/>
            </p:nvSpPr>
            <p:spPr>
              <a:xfrm>
                <a:off x="1390487"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PHÂN TÍCH</a:t>
                </a:r>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descr="Microscope" id="327" name="Google Shape;327;p13"/>
              <p:cNvSpPr/>
              <p:nvPr/>
            </p:nvSpPr>
            <p:spPr>
              <a:xfrm>
                <a:off x="1586680" y="4594753"/>
                <a:ext cx="413596" cy="413596"/>
              </a:xfrm>
              <a:prstGeom prst="rect">
                <a:avLst/>
              </a:prstGeom>
              <a:noFill/>
              <a:ln>
                <a:noFill/>
              </a:ln>
            </p:spPr>
          </p:sp>
        </p:grpSp>
      </p:grpSp>
      <p:grpSp>
        <p:nvGrpSpPr>
          <p:cNvPr id="328" name="Google Shape;328;p13"/>
          <p:cNvGrpSpPr/>
          <p:nvPr/>
        </p:nvGrpSpPr>
        <p:grpSpPr>
          <a:xfrm>
            <a:off x="450000" y="450000"/>
            <a:ext cx="9018000" cy="276999"/>
            <a:chOff x="450000" y="450000"/>
            <a:chExt cx="9018000" cy="276999"/>
          </a:xfrm>
        </p:grpSpPr>
        <p:sp>
          <p:nvSpPr>
            <p:cNvPr id="329" name="Google Shape;329;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330" name="Google Shape;330;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31" name="Google Shape;331;p1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14"/>
          <p:cNvGrpSpPr/>
          <p:nvPr/>
        </p:nvGrpSpPr>
        <p:grpSpPr>
          <a:xfrm>
            <a:off x="560209" y="2040029"/>
            <a:ext cx="8782409" cy="215375"/>
            <a:chOff x="1027113" y="2045625"/>
            <a:chExt cx="8785225" cy="215444"/>
          </a:xfrm>
        </p:grpSpPr>
        <p:sp>
          <p:nvSpPr>
            <p:cNvPr id="338" name="Google Shape;338;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39" name="Google Shape;339;p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Bốn đặc điểm của Tư duy thiết kế</a:t>
              </a:r>
              <a:endParaRPr/>
            </a:p>
          </p:txBody>
        </p:sp>
      </p:grpSp>
      <p:sp>
        <p:nvSpPr>
          <p:cNvPr id="340" name="Google Shape;340;p14"/>
          <p:cNvSpPr/>
          <p:nvPr/>
        </p:nvSpPr>
        <p:spPr>
          <a:xfrm>
            <a:off x="712561" y="2318555"/>
            <a:ext cx="8630056" cy="3258998"/>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Trong kế hoạch thực hiện thiết kế, các thành viên phải hợp tác làm việc cùng nhau.</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Trong một quy trình Tư duy thiết kế thực sự, mọi thành viên (điều tra viên, lãnh đạo doanh nghiệp, nhà </a:t>
            </a:r>
            <a:endParaRPr/>
          </a:p>
          <a:p>
            <a:pPr indent="0" lvl="0" marL="173038" marR="0" rtl="0" algn="l">
              <a:spcBef>
                <a:spcPts val="800"/>
              </a:spcBef>
              <a:spcAft>
                <a:spcPts val="0"/>
              </a:spcAft>
              <a:buNone/>
            </a:pPr>
            <a:r>
              <a:rPr lang="en-US" sz="1300">
                <a:solidFill>
                  <a:srgbClr val="262626"/>
                </a:solidFill>
                <a:latin typeface="Arial"/>
                <a:ea typeface="Arial"/>
                <a:cs typeface="Arial"/>
                <a:sym typeface="Arial"/>
              </a:rPr>
              <a:t>thiết kế, kỹ sư, v.v.) phải cùng tham gia mọi việc từ đầu đến cuối.</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Tất cả các thành viên trong nhóm phải làm việc cùng nhau để hiểu biết thật kỹ lưỡng (hiểu rõ vấn đề thực sự và yêu cầu của người dùng hoặc khách hàng).</a:t>
            </a:r>
            <a:endParaRPr/>
          </a:p>
          <a:p>
            <a:pPr indent="-99921" lvl="0" marL="182471"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Mỗi bước lập kế hoạch thiết kế đều mang lại kết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Mỗi bước trong Tư duy thiết kế đều mang lại kết quả khác nhau, và bạn có thể sử dụng các kết quả này </a:t>
            </a:r>
            <a:endParaRPr/>
          </a:p>
          <a:p>
            <a:pPr indent="0" lvl="0" marL="173038" marR="0" rtl="0" algn="l">
              <a:spcBef>
                <a:spcPts val="800"/>
              </a:spcBef>
              <a:spcAft>
                <a:spcPts val="0"/>
              </a:spcAft>
              <a:buNone/>
            </a:pPr>
            <a:r>
              <a:rPr lang="en-US" sz="1300">
                <a:solidFill>
                  <a:srgbClr val="262626"/>
                </a:solidFill>
                <a:latin typeface="Arial"/>
                <a:ea typeface="Arial"/>
                <a:cs typeface="Arial"/>
                <a:sym typeface="Arial"/>
              </a:rPr>
              <a:t>làm tiêu chí đánh giá. Không phải sản phẩm nào cũng bắt buộc phải được sử dụng. Tùy theo bản chất của </a:t>
            </a:r>
            <a:endParaRPr/>
          </a:p>
          <a:p>
            <a:pPr indent="0" lvl="0" marL="173038" marR="0" rtl="0" algn="l">
              <a:spcBef>
                <a:spcPts val="800"/>
              </a:spcBef>
              <a:spcAft>
                <a:spcPts val="0"/>
              </a:spcAft>
              <a:buNone/>
            </a:pPr>
            <a:r>
              <a:rPr lang="en-US" sz="1300">
                <a:solidFill>
                  <a:srgbClr val="262626"/>
                </a:solidFill>
                <a:latin typeface="Arial"/>
                <a:ea typeface="Arial"/>
                <a:cs typeface="Arial"/>
                <a:sym typeface="Arial"/>
              </a:rPr>
              <a:t>dự án để tạo sản phẩm cần thiết.</a:t>
            </a:r>
            <a:endParaRPr/>
          </a:p>
        </p:txBody>
      </p:sp>
      <p:grpSp>
        <p:nvGrpSpPr>
          <p:cNvPr id="341" name="Google Shape;341;p14"/>
          <p:cNvGrpSpPr/>
          <p:nvPr/>
        </p:nvGrpSpPr>
        <p:grpSpPr>
          <a:xfrm>
            <a:off x="450000" y="450000"/>
            <a:ext cx="9018000" cy="276999"/>
            <a:chOff x="450000" y="450000"/>
            <a:chExt cx="9018000" cy="276999"/>
          </a:xfrm>
        </p:grpSpPr>
        <p:sp>
          <p:nvSpPr>
            <p:cNvPr id="342" name="Google Shape;342;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343" name="Google Shape;343;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44" name="Google Shape;344;p1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pSp>
        <p:nvGrpSpPr>
          <p:cNvPr id="350" name="Google Shape;350;p15"/>
          <p:cNvGrpSpPr/>
          <p:nvPr/>
        </p:nvGrpSpPr>
        <p:grpSpPr>
          <a:xfrm>
            <a:off x="560209" y="2040029"/>
            <a:ext cx="8782409" cy="215375"/>
            <a:chOff x="1027113" y="2045625"/>
            <a:chExt cx="8785225" cy="215444"/>
          </a:xfrm>
        </p:grpSpPr>
        <p:sp>
          <p:nvSpPr>
            <p:cNvPr id="351" name="Google Shape;351;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52" name="Google Shape;352;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Đồ dùng cần thiết cho Tư duy thiết kế</a:t>
              </a:r>
              <a:endParaRPr/>
            </a:p>
          </p:txBody>
        </p:sp>
      </p:grpSp>
      <p:sp>
        <p:nvSpPr>
          <p:cNvPr id="353" name="Google Shape;353;p15"/>
          <p:cNvSpPr/>
          <p:nvPr/>
        </p:nvSpPr>
        <p:spPr>
          <a:xfrm>
            <a:off x="712561" y="2318555"/>
            <a:ext cx="8184115" cy="3434431"/>
          </a:xfrm>
          <a:prstGeom prst="rect">
            <a:avLst/>
          </a:prstGeom>
          <a:noFill/>
          <a:ln>
            <a:noFill/>
          </a:ln>
        </p:spPr>
        <p:txBody>
          <a:bodyPr anchorCtr="0" anchor="t" bIns="71950" lIns="0" spcFirstLastPara="1" rIns="143900" wrap="square" tIns="71950">
            <a:spAutoFit/>
          </a:bodyPr>
          <a:lstStyle/>
          <a:p>
            <a:pPr indent="-182471" lvl="0" marL="182471" marR="0" rtl="0" algn="just">
              <a:lnSpc>
                <a:spcPct val="9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gian phù hợp để làm việc chung</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Giấy</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ghi chép</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cắt dán</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Máy ảnh/Ảnh</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Vở vẽ</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Giấy ghi chú</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Bìa các-tông</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trắng/Tường/Bảng ghim</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Thẻ</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Nguyên liệu tạo mẫu thử</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Khung</a:t>
            </a:r>
            <a:endParaRPr/>
          </a:p>
        </p:txBody>
      </p:sp>
      <p:grpSp>
        <p:nvGrpSpPr>
          <p:cNvPr id="354" name="Google Shape;354;p15"/>
          <p:cNvGrpSpPr/>
          <p:nvPr/>
        </p:nvGrpSpPr>
        <p:grpSpPr>
          <a:xfrm>
            <a:off x="450000" y="450000"/>
            <a:ext cx="9018000" cy="276999"/>
            <a:chOff x="450000" y="450000"/>
            <a:chExt cx="9018000" cy="276999"/>
          </a:xfrm>
        </p:grpSpPr>
        <p:sp>
          <p:nvSpPr>
            <p:cNvPr id="355" name="Google Shape;355;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356" name="Google Shape;356;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357" name="Google Shape;357;p1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6"/>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200">
                <a:solidFill>
                  <a:srgbClr val="000000"/>
                </a:solidFill>
                <a:latin typeface="Arial"/>
                <a:ea typeface="Arial"/>
                <a:cs typeface="Arial"/>
                <a:sym typeface="Arial"/>
              </a:rPr>
              <a:t>Tư duy thiết kế</a:t>
            </a:r>
            <a:endParaRPr b="1" sz="3200">
              <a:solidFill>
                <a:srgbClr val="000000"/>
              </a:solidFill>
              <a:latin typeface="Arial"/>
              <a:ea typeface="Arial"/>
              <a:cs typeface="Arial"/>
              <a:sym typeface="Arial"/>
            </a:endParaRPr>
          </a:p>
        </p:txBody>
      </p:sp>
      <p:sp>
        <p:nvSpPr>
          <p:cNvPr id="364" name="Google Shape;364;p1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999">
                <a:solidFill>
                  <a:srgbClr val="7F7F7F"/>
                </a:solidFill>
                <a:latin typeface="Arial"/>
                <a:ea typeface="Arial"/>
                <a:cs typeface="Arial"/>
                <a:sym typeface="Arial"/>
              </a:rPr>
              <a:t>Bài 1. </a:t>
            </a:r>
            <a:endParaRPr b="1" sz="5398">
              <a:solidFill>
                <a:srgbClr val="7F7F7F"/>
              </a:solidFill>
              <a:latin typeface="Arial"/>
              <a:ea typeface="Arial"/>
              <a:cs typeface="Arial"/>
              <a:sym typeface="Arial"/>
            </a:endParaRPr>
          </a:p>
        </p:txBody>
      </p:sp>
      <p:grpSp>
        <p:nvGrpSpPr>
          <p:cNvPr id="365" name="Google Shape;365;p16"/>
          <p:cNvGrpSpPr/>
          <p:nvPr/>
        </p:nvGrpSpPr>
        <p:grpSpPr>
          <a:xfrm>
            <a:off x="1079574" y="4005064"/>
            <a:ext cx="5700472" cy="278064"/>
            <a:chOff x="1079574" y="4005064"/>
            <a:chExt cx="5700472" cy="278064"/>
          </a:xfrm>
        </p:grpSpPr>
        <p:sp>
          <p:nvSpPr>
            <p:cNvPr id="366" name="Google Shape;366;p16"/>
            <p:cNvSpPr/>
            <p:nvPr/>
          </p:nvSpPr>
          <p:spPr>
            <a:xfrm>
              <a:off x="1262395" y="4006257"/>
              <a:ext cx="5517651" cy="2768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Tư duy thiết kế là gì và tại sao cần tư duy thiết kế?</a:t>
              </a:r>
              <a:endParaRPr/>
            </a:p>
          </p:txBody>
        </p:sp>
        <p:sp>
          <p:nvSpPr>
            <p:cNvPr id="367" name="Google Shape;367;p16"/>
            <p:cNvSpPr/>
            <p:nvPr/>
          </p:nvSpPr>
          <p:spPr>
            <a:xfrm>
              <a:off x="1079574" y="400506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368" name="Google Shape;368;p16"/>
          <p:cNvGrpSpPr/>
          <p:nvPr/>
        </p:nvGrpSpPr>
        <p:grpSpPr>
          <a:xfrm>
            <a:off x="1079574" y="4434760"/>
            <a:ext cx="5888061" cy="278129"/>
            <a:chOff x="1079574" y="4434760"/>
            <a:chExt cx="5888061" cy="278129"/>
          </a:xfrm>
        </p:grpSpPr>
        <p:sp>
          <p:nvSpPr>
            <p:cNvPr id="369" name="Google Shape;369;p16"/>
            <p:cNvSpPr/>
            <p:nvPr/>
          </p:nvSpPr>
          <p:spPr>
            <a:xfrm>
              <a:off x="1262395" y="4435890"/>
              <a:ext cx="570524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Năm bước tư duy thiết kế</a:t>
              </a:r>
              <a:endParaRPr sz="1799">
                <a:solidFill>
                  <a:srgbClr val="3F3F3F"/>
                </a:solidFill>
                <a:latin typeface="Arial"/>
                <a:ea typeface="Arial"/>
                <a:cs typeface="Arial"/>
                <a:sym typeface="Arial"/>
              </a:endParaRPr>
            </a:p>
          </p:txBody>
        </p:sp>
        <p:sp>
          <p:nvSpPr>
            <p:cNvPr id="370" name="Google Shape;370;p16"/>
            <p:cNvSpPr/>
            <p:nvPr/>
          </p:nvSpPr>
          <p:spPr>
            <a:xfrm>
              <a:off x="1079574" y="4434760"/>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7"/>
          <p:cNvGrpSpPr/>
          <p:nvPr/>
        </p:nvGrpSpPr>
        <p:grpSpPr>
          <a:xfrm>
            <a:off x="560209" y="2041408"/>
            <a:ext cx="8782409" cy="215375"/>
            <a:chOff x="1027113" y="2045625"/>
            <a:chExt cx="8785225" cy="215444"/>
          </a:xfrm>
        </p:grpSpPr>
        <p:sp>
          <p:nvSpPr>
            <p:cNvPr id="377" name="Google Shape;377;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78" name="Google Shape;378;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hội tụ và tư duy phân nhánh:</a:t>
              </a:r>
              <a:endParaRPr/>
            </a:p>
          </p:txBody>
        </p:sp>
      </p:grpSp>
      <p:grpSp>
        <p:nvGrpSpPr>
          <p:cNvPr id="379" name="Google Shape;379;p17"/>
          <p:cNvGrpSpPr/>
          <p:nvPr/>
        </p:nvGrpSpPr>
        <p:grpSpPr>
          <a:xfrm>
            <a:off x="2798107" y="2628416"/>
            <a:ext cx="4580032" cy="2643143"/>
            <a:chOff x="3459578" y="2745976"/>
            <a:chExt cx="5640577" cy="3255186"/>
          </a:xfrm>
        </p:grpSpPr>
        <p:sp>
          <p:nvSpPr>
            <p:cNvPr id="380" name="Google Shape;380;p17"/>
            <p:cNvSpPr/>
            <p:nvPr/>
          </p:nvSpPr>
          <p:spPr>
            <a:xfrm rot="5400000">
              <a:off x="6580155" y="3465977"/>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81" name="Google Shape;381;p17"/>
            <p:cNvSpPr/>
            <p:nvPr/>
          </p:nvSpPr>
          <p:spPr>
            <a:xfrm rot="-5400000">
              <a:off x="5169519" y="3853875"/>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82" name="Google Shape;382;p17"/>
            <p:cNvSpPr/>
            <p:nvPr/>
          </p:nvSpPr>
          <p:spPr>
            <a:xfrm rot="5400000">
              <a:off x="4150616" y="3865403"/>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83" name="Google Shape;383;p17"/>
            <p:cNvSpPr/>
            <p:nvPr/>
          </p:nvSpPr>
          <p:spPr>
            <a:xfrm rot="-5400000">
              <a:off x="2739578" y="3481162"/>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grpSp>
      <p:cxnSp>
        <p:nvCxnSpPr>
          <p:cNvPr id="384" name="Google Shape;384;p17"/>
          <p:cNvCxnSpPr/>
          <p:nvPr/>
        </p:nvCxnSpPr>
        <p:spPr>
          <a:xfrm rot="-1560000">
            <a:off x="2753732" y="309628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5" name="Google Shape;385;p17"/>
          <p:cNvCxnSpPr/>
          <p:nvPr/>
        </p:nvCxnSpPr>
        <p:spPr>
          <a:xfrm rot="1560000">
            <a:off x="2753732" y="482004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6" name="Google Shape;386;p17"/>
          <p:cNvCxnSpPr/>
          <p:nvPr/>
        </p:nvCxnSpPr>
        <p:spPr>
          <a:xfrm rot="1560000">
            <a:off x="5942834" y="2784741"/>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7" name="Google Shape;387;p17"/>
          <p:cNvCxnSpPr/>
          <p:nvPr/>
        </p:nvCxnSpPr>
        <p:spPr>
          <a:xfrm rot="-1560000">
            <a:off x="5942835" y="5118669"/>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8" name="Google Shape;388;p17"/>
          <p:cNvCxnSpPr/>
          <p:nvPr/>
        </p:nvCxnSpPr>
        <p:spPr>
          <a:xfrm rot="1560000">
            <a:off x="4306924" y="2698638"/>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9" name="Google Shape;389;p17"/>
          <p:cNvCxnSpPr/>
          <p:nvPr/>
        </p:nvCxnSpPr>
        <p:spPr>
          <a:xfrm rot="-1560000">
            <a:off x="4311594" y="521477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90" name="Google Shape;390;p17"/>
          <p:cNvCxnSpPr/>
          <p:nvPr/>
        </p:nvCxnSpPr>
        <p:spPr>
          <a:xfrm rot="-1560000">
            <a:off x="5121787" y="283093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91" name="Google Shape;391;p17"/>
          <p:cNvCxnSpPr/>
          <p:nvPr/>
        </p:nvCxnSpPr>
        <p:spPr>
          <a:xfrm rot="1560000">
            <a:off x="5113611" y="5045475"/>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392" name="Google Shape;392;p17"/>
          <p:cNvSpPr/>
          <p:nvPr/>
        </p:nvSpPr>
        <p:spPr>
          <a:xfrm>
            <a:off x="2831478"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93" name="Google Shape;393;p17"/>
          <p:cNvSpPr/>
          <p:nvPr/>
        </p:nvSpPr>
        <p:spPr>
          <a:xfrm>
            <a:off x="3726541"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94" name="Google Shape;394;p17"/>
          <p:cNvSpPr/>
          <p:nvPr/>
        </p:nvSpPr>
        <p:spPr>
          <a:xfrm>
            <a:off x="4621604"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95" name="Google Shape;395;p17"/>
          <p:cNvSpPr/>
          <p:nvPr/>
        </p:nvSpPr>
        <p:spPr>
          <a:xfrm>
            <a:off x="5516667"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96" name="Google Shape;396;p17"/>
          <p:cNvSpPr/>
          <p:nvPr/>
        </p:nvSpPr>
        <p:spPr>
          <a:xfrm>
            <a:off x="6411730"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grpSp>
        <p:nvGrpSpPr>
          <p:cNvPr id="397" name="Google Shape;397;p17"/>
          <p:cNvGrpSpPr/>
          <p:nvPr/>
        </p:nvGrpSpPr>
        <p:grpSpPr>
          <a:xfrm>
            <a:off x="2795130" y="5448566"/>
            <a:ext cx="4312565" cy="502243"/>
            <a:chOff x="2986641" y="5449214"/>
            <a:chExt cx="4313948" cy="502404"/>
          </a:xfrm>
        </p:grpSpPr>
        <p:sp>
          <p:nvSpPr>
            <p:cNvPr id="398" name="Google Shape;398;p17"/>
            <p:cNvSpPr txBox="1"/>
            <p:nvPr/>
          </p:nvSpPr>
          <p:spPr>
            <a:xfrm>
              <a:off x="3048940" y="5634287"/>
              <a:ext cx="190508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Khám phá và Xác định</a:t>
              </a:r>
              <a:endParaRPr/>
            </a:p>
          </p:txBody>
        </p:sp>
        <p:sp>
          <p:nvSpPr>
            <p:cNvPr id="399" name="Google Shape;399;p17"/>
            <p:cNvSpPr txBox="1"/>
            <p:nvPr/>
          </p:nvSpPr>
          <p:spPr>
            <a:xfrm>
              <a:off x="5319472" y="5634287"/>
              <a:ext cx="190508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Phát triển và thực hiện</a:t>
              </a:r>
              <a:endParaRPr/>
            </a:p>
          </p:txBody>
        </p:sp>
        <p:sp>
          <p:nvSpPr>
            <p:cNvPr id="400" name="Google Shape;400;p17"/>
            <p:cNvSpPr/>
            <p:nvPr/>
          </p:nvSpPr>
          <p:spPr>
            <a:xfrm rot="5400000">
              <a:off x="3961816"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sp>
          <p:nvSpPr>
            <p:cNvPr id="401" name="Google Shape;401;p17"/>
            <p:cNvSpPr/>
            <p:nvPr/>
          </p:nvSpPr>
          <p:spPr>
            <a:xfrm rot="5400000">
              <a:off x="6228920"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grpSp>
      <p:sp>
        <p:nvSpPr>
          <p:cNvPr id="402" name="Google Shape;402;p17"/>
          <p:cNvSpPr txBox="1"/>
          <p:nvPr/>
        </p:nvSpPr>
        <p:spPr>
          <a:xfrm>
            <a:off x="2866100"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Xác định</a:t>
            </a:r>
            <a:endParaRPr/>
          </a:p>
        </p:txBody>
      </p:sp>
      <p:sp>
        <p:nvSpPr>
          <p:cNvPr id="403" name="Google Shape;403;p17"/>
          <p:cNvSpPr txBox="1"/>
          <p:nvPr/>
        </p:nvSpPr>
        <p:spPr>
          <a:xfrm>
            <a:off x="3761163" y="4370335"/>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Khám phá</a:t>
            </a:r>
            <a:endParaRPr sz="1300">
              <a:solidFill>
                <a:srgbClr val="FFFFFF"/>
              </a:solidFill>
              <a:latin typeface="Arial"/>
              <a:ea typeface="Arial"/>
              <a:cs typeface="Arial"/>
              <a:sym typeface="Arial"/>
            </a:endParaRPr>
          </a:p>
        </p:txBody>
      </p:sp>
      <p:sp>
        <p:nvSpPr>
          <p:cNvPr id="404" name="Google Shape;404;p17"/>
          <p:cNvSpPr txBox="1"/>
          <p:nvPr/>
        </p:nvSpPr>
        <p:spPr>
          <a:xfrm>
            <a:off x="4656226"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Phân tích</a:t>
            </a:r>
            <a:endParaRPr sz="1300">
              <a:solidFill>
                <a:srgbClr val="FFFFFF"/>
              </a:solidFill>
              <a:latin typeface="Arial"/>
              <a:ea typeface="Arial"/>
              <a:cs typeface="Arial"/>
              <a:sym typeface="Arial"/>
            </a:endParaRPr>
          </a:p>
        </p:txBody>
      </p:sp>
      <p:sp>
        <p:nvSpPr>
          <p:cNvPr id="405" name="Google Shape;405;p17"/>
          <p:cNvSpPr txBox="1"/>
          <p:nvPr/>
        </p:nvSpPr>
        <p:spPr>
          <a:xfrm>
            <a:off x="5551288" y="4186033"/>
            <a:ext cx="895593"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Xây dựng ý tưởng và Thiết kế mẫu</a:t>
            </a:r>
            <a:endParaRPr/>
          </a:p>
        </p:txBody>
      </p:sp>
      <p:sp>
        <p:nvSpPr>
          <p:cNvPr id="406" name="Google Shape;406;p17"/>
          <p:cNvSpPr txBox="1"/>
          <p:nvPr/>
        </p:nvSpPr>
        <p:spPr>
          <a:xfrm>
            <a:off x="6446352"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Thử nghiệm</a:t>
            </a:r>
            <a:endParaRPr sz="1300">
              <a:solidFill>
                <a:srgbClr val="FFFFFF"/>
              </a:solidFill>
              <a:latin typeface="Arial"/>
              <a:ea typeface="Arial"/>
              <a:cs typeface="Arial"/>
              <a:sym typeface="Arial"/>
            </a:endParaRPr>
          </a:p>
        </p:txBody>
      </p:sp>
      <p:grpSp>
        <p:nvGrpSpPr>
          <p:cNvPr id="407" name="Google Shape;407;p17"/>
          <p:cNvGrpSpPr/>
          <p:nvPr/>
        </p:nvGrpSpPr>
        <p:grpSpPr>
          <a:xfrm>
            <a:off x="450000" y="450000"/>
            <a:ext cx="9018000" cy="276999"/>
            <a:chOff x="450000" y="450000"/>
            <a:chExt cx="9018000" cy="276999"/>
          </a:xfrm>
        </p:grpSpPr>
        <p:sp>
          <p:nvSpPr>
            <p:cNvPr id="408" name="Google Shape;408;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09" name="Google Shape;409;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410" name="Google Shape;410;p1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định</a:t>
            </a:r>
            <a:endParaRPr/>
          </a:p>
        </p:txBody>
      </p:sp>
      <p:grpSp>
        <p:nvGrpSpPr>
          <p:cNvPr id="417" name="Google Shape;417;p18"/>
          <p:cNvGrpSpPr/>
          <p:nvPr/>
        </p:nvGrpSpPr>
        <p:grpSpPr>
          <a:xfrm>
            <a:off x="560209" y="2041081"/>
            <a:ext cx="8782409" cy="215375"/>
            <a:chOff x="1027113" y="2045625"/>
            <a:chExt cx="8785225" cy="215444"/>
          </a:xfrm>
        </p:grpSpPr>
        <p:sp>
          <p:nvSpPr>
            <p:cNvPr id="418" name="Google Shape;418;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9" name="Google Shape;419;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#1: Xác định</a:t>
              </a:r>
              <a:endParaRPr/>
            </a:p>
          </p:txBody>
        </p:sp>
      </p:grpSp>
      <p:grpSp>
        <p:nvGrpSpPr>
          <p:cNvPr id="420" name="Google Shape;420;p18"/>
          <p:cNvGrpSpPr/>
          <p:nvPr/>
        </p:nvGrpSpPr>
        <p:grpSpPr>
          <a:xfrm>
            <a:off x="2442422" y="2564058"/>
            <a:ext cx="5323201" cy="1675275"/>
            <a:chOff x="2441617" y="2563781"/>
            <a:chExt cx="5324908" cy="1675812"/>
          </a:xfrm>
        </p:grpSpPr>
        <p:sp>
          <p:nvSpPr>
            <p:cNvPr id="421" name="Google Shape;421;p18"/>
            <p:cNvSpPr/>
            <p:nvPr/>
          </p:nvSpPr>
          <p:spPr>
            <a:xfrm>
              <a:off x="244161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422" name="Google Shape;422;p18"/>
            <p:cNvSpPr txBox="1"/>
            <p:nvPr/>
          </p:nvSpPr>
          <p:spPr>
            <a:xfrm>
              <a:off x="248217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Xác định</a:t>
              </a:r>
              <a:endParaRPr/>
            </a:p>
          </p:txBody>
        </p:sp>
        <p:sp>
          <p:nvSpPr>
            <p:cNvPr id="423" name="Google Shape;423;p18"/>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4" name="Google Shape;424;p18"/>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425" name="Google Shape;425;p18"/>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6" name="Google Shape;426;p18"/>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427" name="Google Shape;427;p18"/>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8" name="Google Shape;428;p18"/>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9" name="Google Shape;429;p18"/>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430" name="Google Shape;430;p18"/>
          <p:cNvSpPr/>
          <p:nvPr/>
        </p:nvSpPr>
        <p:spPr>
          <a:xfrm>
            <a:off x="712560" y="4700123"/>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những hiểu biết có được từ việc quan sát và thảo luận.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các vấn đề </a:t>
            </a:r>
            <a:r>
              <a:rPr lang="en-US" sz="1300">
                <a:solidFill>
                  <a:srgbClr val="193EB0"/>
                </a:solidFill>
                <a:latin typeface="Arial"/>
                <a:ea typeface="Arial"/>
                <a:cs typeface="Arial"/>
                <a:sym typeface="Arial"/>
              </a:rPr>
              <a:t>có giá trị cao</a:t>
            </a:r>
            <a:r>
              <a:rPr lang="en-US" sz="1300">
                <a:solidFill>
                  <a:srgbClr val="262626"/>
                </a:solidFill>
                <a:latin typeface="Arial"/>
                <a:ea typeface="Arial"/>
                <a:cs typeface="Arial"/>
                <a:sym typeface="Arial"/>
              </a:rPr>
              <a:t>, </a:t>
            </a:r>
            <a:r>
              <a:rPr lang="en-US" sz="1300">
                <a:solidFill>
                  <a:srgbClr val="00B050"/>
                </a:solidFill>
                <a:latin typeface="Arial"/>
                <a:ea typeface="Arial"/>
                <a:cs typeface="Arial"/>
                <a:sym typeface="Arial"/>
              </a:rPr>
              <a:t>truyền cảm hứng </a:t>
            </a:r>
            <a:r>
              <a:rPr lang="en-US" sz="1300">
                <a:solidFill>
                  <a:srgbClr val="262626"/>
                </a:solidFill>
                <a:latin typeface="Arial"/>
                <a:ea typeface="Arial"/>
                <a:cs typeface="Arial"/>
                <a:sym typeface="Arial"/>
              </a:rPr>
              <a:t>và </a:t>
            </a:r>
            <a:r>
              <a:rPr lang="en-US" sz="1300">
                <a:solidFill>
                  <a:srgbClr val="FF0000"/>
                </a:solidFill>
                <a:latin typeface="Arial"/>
                <a:ea typeface="Arial"/>
                <a:cs typeface="Arial"/>
                <a:sym typeface="Arial"/>
              </a:rPr>
              <a:t>thực tế</a:t>
            </a:r>
            <a:r>
              <a:rPr lang="en-US" sz="1300">
                <a:solidFill>
                  <a:srgbClr val="262626"/>
                </a:solidFill>
                <a:latin typeface="Arial"/>
                <a:ea typeface="Arial"/>
                <a:cs typeface="Arial"/>
                <a:sym typeface="Arial"/>
              </a:rPr>
              <a:t>.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 lời cho các câu hỏi “ai”, “cái gì”, “tại sao”, v.v.</a:t>
            </a:r>
            <a:endParaRPr/>
          </a:p>
        </p:txBody>
      </p:sp>
      <p:sp>
        <p:nvSpPr>
          <p:cNvPr id="431" name="Google Shape;431;p18"/>
          <p:cNvSpPr txBox="1"/>
          <p:nvPr/>
        </p:nvSpPr>
        <p:spPr>
          <a:xfrm>
            <a:off x="5627238" y="3381111"/>
            <a:ext cx="1048918" cy="7540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tưởng và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Thiết kế mẫu</a:t>
            </a:r>
            <a:endParaRPr/>
          </a:p>
        </p:txBody>
      </p:sp>
      <p:grpSp>
        <p:nvGrpSpPr>
          <p:cNvPr id="432" name="Google Shape;432;p18"/>
          <p:cNvGrpSpPr/>
          <p:nvPr/>
        </p:nvGrpSpPr>
        <p:grpSpPr>
          <a:xfrm>
            <a:off x="450000" y="450000"/>
            <a:ext cx="9018000" cy="276999"/>
            <a:chOff x="450000" y="450000"/>
            <a:chExt cx="9018000" cy="276999"/>
          </a:xfrm>
        </p:grpSpPr>
        <p:sp>
          <p:nvSpPr>
            <p:cNvPr id="433" name="Google Shape;433;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34" name="Google Shape;434;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định</a:t>
            </a:r>
            <a:endParaRPr/>
          </a:p>
        </p:txBody>
      </p:sp>
      <p:grpSp>
        <p:nvGrpSpPr>
          <p:cNvPr id="441" name="Google Shape;441;p19"/>
          <p:cNvGrpSpPr/>
          <p:nvPr/>
        </p:nvGrpSpPr>
        <p:grpSpPr>
          <a:xfrm>
            <a:off x="560209" y="2044065"/>
            <a:ext cx="8782409" cy="215375"/>
            <a:chOff x="1027113" y="2045625"/>
            <a:chExt cx="8785225" cy="215444"/>
          </a:xfrm>
        </p:grpSpPr>
        <p:sp>
          <p:nvSpPr>
            <p:cNvPr id="442" name="Google Shape;442;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43" name="Google Shape;443;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đề xuất xác định vấn đề:</a:t>
              </a:r>
              <a:endParaRPr/>
            </a:p>
          </p:txBody>
        </p:sp>
      </p:grpSp>
      <p:sp>
        <p:nvSpPr>
          <p:cNvPr id="444" name="Google Shape;444;p19"/>
          <p:cNvSpPr/>
          <p:nvPr/>
        </p:nvSpPr>
        <p:spPr>
          <a:xfrm>
            <a:off x="712560" y="2362967"/>
            <a:ext cx="8630057" cy="336675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Hãy điền vào câu sau.</a:t>
            </a:r>
            <a:endParaRPr/>
          </a:p>
          <a:p>
            <a:pPr indent="0" lvl="1" marL="457200" marR="0" rtl="0" algn="l">
              <a:spcBef>
                <a:spcPts val="800"/>
              </a:spcBef>
              <a:spcAft>
                <a:spcPts val="0"/>
              </a:spcAft>
              <a:buNone/>
            </a:pPr>
            <a:br>
              <a:rPr b="1" i="1" lang="en-US" sz="1300" u="none" cap="none" strike="noStrike">
                <a:solidFill>
                  <a:srgbClr val="262626"/>
                </a:solidFill>
                <a:latin typeface="Arial"/>
                <a:ea typeface="Arial"/>
                <a:cs typeface="Arial"/>
                <a:sym typeface="Arial"/>
              </a:rPr>
            </a:br>
            <a:r>
              <a:rPr b="1" i="1" lang="en-US" sz="1300" u="none" cap="none" strike="noStrike">
                <a:solidFill>
                  <a:srgbClr val="262626"/>
                </a:solidFill>
                <a:latin typeface="Arial"/>
                <a:ea typeface="Arial"/>
                <a:cs typeface="Arial"/>
                <a:sym typeface="Arial"/>
              </a:rPr>
              <a:t>Phương pháp [Ở đâu] [Ai] [Cái gì] [-Không được làm...] [- Hãy làm...] là gì</a:t>
            </a:r>
            <a:br>
              <a:rPr b="1" i="1" lang="en-US" sz="1300" u="none" cap="none" strike="noStrike">
                <a:solidFill>
                  <a:srgbClr val="262626"/>
                </a:solidFill>
                <a:latin typeface="Arial"/>
                <a:ea typeface="Arial"/>
                <a:cs typeface="Arial"/>
                <a:sym typeface="Arial"/>
              </a:rPr>
            </a:br>
            <a:endParaRPr b="1" i="1"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1. [Nhà trẻ] [Tình huống là cha mẹ không tin tưởng], cách [giao tiếp với cha mẹ] là gì? → Chuẩn bị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công cụ giao tiếp giữa giáo viên mầm non và phụ huynh</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2. [Trên toàn thế giới] [Tình huống là bạn không thể giao tiếp với người khác] [không có đủ tiền]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Phương pháp mạng xã hội là gì? → Thiết kế thiết bị liên lạc cho người tàn tật sử dụng công nghệ thích hợp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3. [Ong nghệ Việt Nam] [Tình huống tìm việc làm] [không phân biệt tình trạng thể chất] [Năng lực của bạn được đánh giá] như thế nào? → Lập hệ thống tuyển dụng công bằng cho người khuyết tật ở Việt Nam</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4. [Mỗi ngày ở trường] [khi học sinh ăn] [khi học sinh ăn] [Làm thế nào để giảm lãng phí đồ ăn]?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Đưa ra giải pháp cho thức ăn thừa ở trường</a:t>
            </a:r>
            <a:endParaRPr/>
          </a:p>
        </p:txBody>
      </p:sp>
      <p:grpSp>
        <p:nvGrpSpPr>
          <p:cNvPr id="445" name="Google Shape;445;p19"/>
          <p:cNvGrpSpPr/>
          <p:nvPr/>
        </p:nvGrpSpPr>
        <p:grpSpPr>
          <a:xfrm>
            <a:off x="450000" y="450000"/>
            <a:ext cx="9018000" cy="276999"/>
            <a:chOff x="450000" y="450000"/>
            <a:chExt cx="9018000" cy="276999"/>
          </a:xfrm>
        </p:grpSpPr>
        <p:sp>
          <p:nvSpPr>
            <p:cNvPr id="446" name="Google Shape;446;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47" name="Google Shape;447;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cxnSp>
        <p:nvCxnSpPr>
          <p:cNvPr id="59" name="Google Shape;59;p2"/>
          <p:cNvCxnSpPr/>
          <p:nvPr/>
        </p:nvCxnSpPr>
        <p:spPr>
          <a:xfrm flipH="1">
            <a:off x="9106974" y="2947524"/>
            <a:ext cx="10510" cy="2877755"/>
          </a:xfrm>
          <a:prstGeom prst="straightConnector1">
            <a:avLst/>
          </a:prstGeom>
          <a:noFill/>
          <a:ln cap="flat" cmpd="sng" w="38100">
            <a:solidFill>
              <a:schemeClr val="lt1"/>
            </a:solidFill>
            <a:prstDash val="solid"/>
            <a:miter lim="800000"/>
            <a:headEnd len="sm" w="sm" type="none"/>
            <a:tailEnd len="sm" w="sm" type="none"/>
          </a:ln>
        </p:spPr>
      </p:cxnSp>
      <p:grpSp>
        <p:nvGrpSpPr>
          <p:cNvPr id="60" name="Google Shape;60;p2"/>
          <p:cNvGrpSpPr/>
          <p:nvPr/>
        </p:nvGrpSpPr>
        <p:grpSpPr>
          <a:xfrm>
            <a:off x="732970" y="2724996"/>
            <a:ext cx="8721422" cy="1681566"/>
            <a:chOff x="720000" y="2070000"/>
            <a:chExt cx="8721422" cy="1681566"/>
          </a:xfrm>
        </p:grpSpPr>
        <p:sp>
          <p:nvSpPr>
            <p:cNvPr id="61" name="Google Shape;61;p2"/>
            <p:cNvSpPr/>
            <p:nvPr/>
          </p:nvSpPr>
          <p:spPr>
            <a:xfrm>
              <a:off x="989999" y="2524714"/>
              <a:ext cx="845142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000" u="none" cap="none" strike="noStrike">
                  <a:solidFill>
                    <a:schemeClr val="dk1"/>
                  </a:solidFill>
                  <a:latin typeface="Arial"/>
                  <a:ea typeface="Arial"/>
                  <a:cs typeface="Arial"/>
                  <a:sym typeface="Arial"/>
                </a:rPr>
                <a:t>Tư duy thiết kế</a:t>
              </a:r>
              <a:endParaRPr b="1" i="0" sz="4000" u="none" cap="none" strike="noStrike">
                <a:solidFill>
                  <a:schemeClr val="dk1"/>
                </a:solidFill>
                <a:latin typeface="Arial"/>
                <a:ea typeface="Arial"/>
                <a:cs typeface="Arial"/>
                <a:sym typeface="Arial"/>
              </a:endParaRPr>
            </a:p>
          </p:txBody>
        </p:sp>
        <p:sp>
          <p:nvSpPr>
            <p:cNvPr id="62" name="Google Shape;62;p2"/>
            <p:cNvSpPr/>
            <p:nvPr/>
          </p:nvSpPr>
          <p:spPr>
            <a:xfrm>
              <a:off x="990000" y="3436095"/>
              <a:ext cx="3710016"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63" name="Google Shape;63;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7F7F7F"/>
                  </a:solidFill>
                  <a:latin typeface="Arial"/>
                  <a:ea typeface="Arial"/>
                  <a:cs typeface="Arial"/>
                  <a:sym typeface="Arial"/>
                </a:rPr>
                <a:t>Chương 10</a:t>
              </a:r>
              <a:endParaRPr b="1" i="0" sz="5400" u="none" cap="none" strike="noStrike">
                <a:solidFill>
                  <a:srgbClr val="7F7F7F"/>
                </a:solidFill>
                <a:latin typeface="Arial"/>
                <a:ea typeface="Arial"/>
                <a:cs typeface="Arial"/>
                <a:sym typeface="Arial"/>
              </a:endParaRPr>
            </a:p>
          </p:txBody>
        </p:sp>
        <p:sp>
          <p:nvSpPr>
            <p:cNvPr id="64" name="Google Shape;64;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 name="Google Shape;65;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định</a:t>
            </a:r>
            <a:endParaRPr/>
          </a:p>
        </p:txBody>
      </p:sp>
      <p:grpSp>
        <p:nvGrpSpPr>
          <p:cNvPr id="454" name="Google Shape;454;p20"/>
          <p:cNvGrpSpPr/>
          <p:nvPr/>
        </p:nvGrpSpPr>
        <p:grpSpPr>
          <a:xfrm>
            <a:off x="560209" y="2040029"/>
            <a:ext cx="8782409" cy="215375"/>
            <a:chOff x="1027113" y="2045625"/>
            <a:chExt cx="8785225" cy="215444"/>
          </a:xfrm>
        </p:grpSpPr>
        <p:sp>
          <p:nvSpPr>
            <p:cNvPr id="455" name="Google Shape;455;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56" name="Google Shape;456;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a:t>
              </a:r>
              <a:endParaRPr/>
            </a:p>
          </p:txBody>
        </p:sp>
      </p:grpSp>
      <p:sp>
        <p:nvSpPr>
          <p:cNvPr id="457" name="Google Shape;457;p20"/>
          <p:cNvSpPr/>
          <p:nvPr/>
        </p:nvSpPr>
        <p:spPr>
          <a:xfrm>
            <a:off x="712560" y="2358931"/>
            <a:ext cx="8630057" cy="296061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Tại sao bạn gặp phải vấn đề này? Và tại sao bạn muốn giải quyết vấn đề đó?</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Bạn nghĩ đâu là nguyên nhân của vấn đề này?</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Giải quyết vấn đề này sẽ giúp ích thế nào cho thế giới? Giải thích cách tính mức độ tác động.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vấn đề này được giải quyết,</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1) Tác động đến xã hội: thông qua (ví dụ)</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2) Tác động đến cá nhân: thông qua (ví dụ)</a:t>
            </a:r>
            <a:endParaRPr/>
          </a:p>
        </p:txBody>
      </p:sp>
      <p:grpSp>
        <p:nvGrpSpPr>
          <p:cNvPr id="458" name="Google Shape;458;p20"/>
          <p:cNvGrpSpPr/>
          <p:nvPr/>
        </p:nvGrpSpPr>
        <p:grpSpPr>
          <a:xfrm>
            <a:off x="450000" y="450000"/>
            <a:ext cx="9018000" cy="276999"/>
            <a:chOff x="450000" y="450000"/>
            <a:chExt cx="9018000" cy="276999"/>
          </a:xfrm>
        </p:grpSpPr>
        <p:sp>
          <p:nvSpPr>
            <p:cNvPr id="459" name="Google Shape;459;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60" name="Google Shape;460;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định</a:t>
            </a:r>
            <a:endParaRPr/>
          </a:p>
        </p:txBody>
      </p:sp>
      <p:grpSp>
        <p:nvGrpSpPr>
          <p:cNvPr id="467" name="Google Shape;467;p21"/>
          <p:cNvGrpSpPr/>
          <p:nvPr/>
        </p:nvGrpSpPr>
        <p:grpSpPr>
          <a:xfrm>
            <a:off x="560209" y="2040029"/>
            <a:ext cx="8782409" cy="215375"/>
            <a:chOff x="1027113" y="2045625"/>
            <a:chExt cx="8785225" cy="215444"/>
          </a:xfrm>
        </p:grpSpPr>
        <p:sp>
          <p:nvSpPr>
            <p:cNvPr id="468" name="Google Shape;468;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69" name="Google Shape;469;p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 (Ví dụ):</a:t>
              </a:r>
              <a:endParaRPr/>
            </a:p>
          </p:txBody>
        </p:sp>
      </p:grpSp>
      <p:sp>
        <p:nvSpPr>
          <p:cNvPr id="470" name="Google Shape;470;p21"/>
          <p:cNvSpPr/>
          <p:nvPr/>
        </p:nvSpPr>
        <p:spPr>
          <a:xfrm>
            <a:off x="712560" y="2358932"/>
            <a:ext cx="8630057" cy="36580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Hãy điền vào câu sau.</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	</a:t>
            </a:r>
            <a:r>
              <a:rPr b="1" i="1" lang="en-US" sz="1300">
                <a:solidFill>
                  <a:srgbClr val="262626"/>
                </a:solidFill>
                <a:latin typeface="Arial"/>
                <a:ea typeface="Arial"/>
                <a:cs typeface="Arial"/>
                <a:sym typeface="Arial"/>
              </a:rPr>
              <a:t>Phương pháp [Ở đâu] [Ai] [Cái gì] [-Không được làm...] [- Hãy làm...] là gì</a:t>
            </a:r>
            <a:br>
              <a:rPr b="1" i="1" lang="en-US" sz="1300">
                <a:solidFill>
                  <a:srgbClr val="262626"/>
                </a:solidFill>
                <a:latin typeface="Arial"/>
                <a:ea typeface="Arial"/>
                <a:cs typeface="Arial"/>
                <a:sym typeface="Arial"/>
              </a:rPr>
            </a:br>
            <a:endParaRPr b="1" i="1"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Đâu là cách [chẩn đoán bệnh về mắt] [của những người có thu nhập thấp] [ở các nước đang phát triển] [để đưa ra phương pháp điều trị kịp thời nhằm ngăn ngừa tình trạng mù lòa và suy giảm thị lực có thể tránh được]?</a:t>
            </a:r>
            <a:endParaRPr b="0" i="0" sz="1300" u="none" cap="none" strike="noStrike">
              <a:solidFill>
                <a:srgbClr val="1428A0"/>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Tại sao bạn gặp phải vấn đề này? Và tại sao bạn muốn giải quyết vấn đề đó?</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Trong số 285 triệu người khiếm thị, 90% đang sống ở các nước đang phát triển. Hơn 90% trường hợp suy giảm thị lực là do các nguyên nhân mãn tính và hơn 80% trường hợp suy giảm thị lực có thể được ngăn ngừa bằng cách can thiệp thích hợp vào từng giai đoạn của cuộc đời.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Những người kém may mắn dễ mắc bệnh hơn những người khác. Khiếm thị là một trong những nguyên nhân chính của nghèo đói, và một khi những người khiếm thị được phục hồi, họ có thể trở lại thành dân số hoạt động kinh tế và phục hồi năng suất. </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471" name="Google Shape;471;p21"/>
          <p:cNvGrpSpPr/>
          <p:nvPr/>
        </p:nvGrpSpPr>
        <p:grpSpPr>
          <a:xfrm>
            <a:off x="450000" y="450000"/>
            <a:ext cx="9018000" cy="276999"/>
            <a:chOff x="450000" y="450000"/>
            <a:chExt cx="9018000" cy="276999"/>
          </a:xfrm>
        </p:grpSpPr>
        <p:sp>
          <p:nvSpPr>
            <p:cNvPr id="472" name="Google Shape;472;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73" name="Google Shape;473;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Xác định</a:t>
            </a:r>
            <a:endParaRPr/>
          </a:p>
        </p:txBody>
      </p:sp>
      <p:grpSp>
        <p:nvGrpSpPr>
          <p:cNvPr id="480" name="Google Shape;480;p22"/>
          <p:cNvGrpSpPr/>
          <p:nvPr/>
        </p:nvGrpSpPr>
        <p:grpSpPr>
          <a:xfrm>
            <a:off x="560209" y="2040029"/>
            <a:ext cx="8782409" cy="215375"/>
            <a:chOff x="1027113" y="2045625"/>
            <a:chExt cx="8785225" cy="215444"/>
          </a:xfrm>
        </p:grpSpPr>
        <p:sp>
          <p:nvSpPr>
            <p:cNvPr id="481" name="Google Shape;481;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2" name="Google Shape;482;p2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Hướng dẫn viết câu hỏi xác định vấn đề (Ví dụ):</a:t>
              </a:r>
              <a:endParaRPr/>
            </a:p>
          </p:txBody>
        </p:sp>
      </p:grpSp>
      <p:sp>
        <p:nvSpPr>
          <p:cNvPr id="483" name="Google Shape;483;p22"/>
          <p:cNvSpPr/>
          <p:nvPr/>
        </p:nvSpPr>
        <p:spPr>
          <a:xfrm>
            <a:off x="712560" y="2358931"/>
            <a:ext cx="8630057" cy="265886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Bạn nghĩ đâu là nguyên nhân của vấn đề này?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Hầu hết các kính soi đáy mắt không đủ khả năng để triển khai tại địa phương ở các nước đang phát triển. Do đó, việc phát hiện sớm các bệnh về mắt mà chẩn đoán kịp thời là rất quan trọng để điều trị là vô cùng khó thực hiện.</a:t>
            </a:r>
            <a:endParaRPr b="0" i="0" sz="1300" u="none" cap="none" strike="noStrike">
              <a:solidFill>
                <a:srgbClr val="1428A0"/>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Giải quyết vấn đề này sẽ giúp ích thế nào cho thế giới? Giải thích cách tính mức độ tác động.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Nếu vấn đề này được giải quyết,</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Tác động xã hội: chi phí xã hội sẽ giảm thông qua việc ngăn ngừa các bệnh về mắt ở các nước đang phát triển.</a:t>
            </a:r>
            <a:endParaRPr b="0" i="0" sz="1300" u="none" cap="none" strike="noStrike">
              <a:solidFill>
                <a:srgbClr val="1428A0"/>
              </a:solidFill>
              <a:latin typeface="Arial"/>
              <a:ea typeface="Arial"/>
              <a:cs typeface="Arial"/>
              <a:sym typeface="Arial"/>
            </a:endParaRPr>
          </a:p>
          <a:p>
            <a:pPr indent="0" lvl="1" marL="630238" marR="0" rtl="0" algn="l">
              <a:spcBef>
                <a:spcPts val="800"/>
              </a:spcBef>
              <a:spcAft>
                <a:spcPts val="0"/>
              </a:spcAft>
              <a:buNone/>
            </a:pPr>
            <a:r>
              <a:rPr b="0" i="0" lang="en-US" sz="1300" u="none" cap="none" strike="noStrike">
                <a:solidFill>
                  <a:srgbClr val="1428A0"/>
                </a:solidFill>
                <a:latin typeface="Arial"/>
                <a:ea typeface="Arial"/>
                <a:cs typeface="Arial"/>
                <a:sym typeface="Arial"/>
              </a:rPr>
              <a:t>Ảnh hưởng cá nhân: thông qua việc phát hiện sớm các bệnh về mắt, các cá nhân sẽ bớt phải chịu cảnh nghèo đói do giảm năng suất lao động do khiếm thị.</a:t>
            </a:r>
            <a:endParaRPr b="0" i="0" sz="1300" u="none" cap="none" strike="noStrike">
              <a:solidFill>
                <a:srgbClr val="1428A0"/>
              </a:solidFill>
              <a:latin typeface="Arial"/>
              <a:ea typeface="Arial"/>
              <a:cs typeface="Arial"/>
              <a:sym typeface="Arial"/>
            </a:endParaRPr>
          </a:p>
        </p:txBody>
      </p:sp>
      <p:grpSp>
        <p:nvGrpSpPr>
          <p:cNvPr id="484" name="Google Shape;484;p22"/>
          <p:cNvGrpSpPr/>
          <p:nvPr/>
        </p:nvGrpSpPr>
        <p:grpSpPr>
          <a:xfrm>
            <a:off x="450000" y="450000"/>
            <a:ext cx="9018000" cy="276999"/>
            <a:chOff x="450000" y="450000"/>
            <a:chExt cx="9018000" cy="276999"/>
          </a:xfrm>
        </p:grpSpPr>
        <p:sp>
          <p:nvSpPr>
            <p:cNvPr id="485" name="Google Shape;485;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486" name="Google Shape;486;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grpSp>
        <p:nvGrpSpPr>
          <p:cNvPr id="493" name="Google Shape;493;p23"/>
          <p:cNvGrpSpPr/>
          <p:nvPr/>
        </p:nvGrpSpPr>
        <p:grpSpPr>
          <a:xfrm>
            <a:off x="560209" y="2040029"/>
            <a:ext cx="8782409" cy="215375"/>
            <a:chOff x="1027113" y="2045625"/>
            <a:chExt cx="8785225" cy="215444"/>
          </a:xfrm>
        </p:grpSpPr>
        <p:sp>
          <p:nvSpPr>
            <p:cNvPr id="494" name="Google Shape;494;p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95" name="Google Shape;495;p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#2: Khám phá</a:t>
              </a:r>
              <a:endParaRPr sz="1400">
                <a:solidFill>
                  <a:srgbClr val="262626"/>
                </a:solidFill>
                <a:latin typeface="Arial"/>
                <a:ea typeface="Arial"/>
                <a:cs typeface="Arial"/>
                <a:sym typeface="Arial"/>
              </a:endParaRPr>
            </a:p>
          </p:txBody>
        </p:sp>
      </p:grpSp>
      <p:grpSp>
        <p:nvGrpSpPr>
          <p:cNvPr id="496" name="Google Shape;496;p23"/>
          <p:cNvGrpSpPr/>
          <p:nvPr/>
        </p:nvGrpSpPr>
        <p:grpSpPr>
          <a:xfrm>
            <a:off x="2442422" y="2564058"/>
            <a:ext cx="5323201" cy="1675275"/>
            <a:chOff x="2441617" y="2563781"/>
            <a:chExt cx="5324908" cy="1675812"/>
          </a:xfrm>
        </p:grpSpPr>
        <p:sp>
          <p:nvSpPr>
            <p:cNvPr id="497" name="Google Shape;497;p23"/>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98" name="Google Shape;498;p23"/>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a:p>
          </p:txBody>
        </p:sp>
        <p:sp>
          <p:nvSpPr>
            <p:cNvPr id="499" name="Google Shape;499;p23"/>
            <p:cNvSpPr/>
            <p:nvPr/>
          </p:nvSpPr>
          <p:spPr>
            <a:xfrm>
              <a:off x="3490250"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500" name="Google Shape;500;p23"/>
            <p:cNvSpPr txBox="1"/>
            <p:nvPr/>
          </p:nvSpPr>
          <p:spPr>
            <a:xfrm>
              <a:off x="3530812" y="363722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Khám phá</a:t>
              </a:r>
              <a:endParaRPr sz="1400">
                <a:solidFill>
                  <a:srgbClr val="FFFFFF"/>
                </a:solidFill>
                <a:latin typeface="Arial"/>
                <a:ea typeface="Arial"/>
                <a:cs typeface="Arial"/>
                <a:sym typeface="Arial"/>
              </a:endParaRPr>
            </a:p>
          </p:txBody>
        </p:sp>
        <p:sp>
          <p:nvSpPr>
            <p:cNvPr id="501" name="Google Shape;501;p23"/>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502" name="Google Shape;502;p23"/>
            <p:cNvSpPr txBox="1"/>
            <p:nvPr/>
          </p:nvSpPr>
          <p:spPr>
            <a:xfrm>
              <a:off x="4579444" y="296788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503" name="Google Shape;503;p23"/>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504" name="Google Shape;504;p23"/>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505" name="Google Shape;505;p23"/>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506" name="Google Shape;506;p23"/>
          <p:cNvSpPr/>
          <p:nvPr/>
        </p:nvSpPr>
        <p:spPr>
          <a:xfrm>
            <a:off x="712560" y="4700123"/>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này, nghiên cứu dữ liệu, nghiên cứu quan sát và phỏng vấn chủ yếu được thực hiện</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quan sát, trò chuyện và cảm nhận!</a:t>
            </a:r>
            <a:endParaRPr sz="1300">
              <a:solidFill>
                <a:srgbClr val="262626"/>
              </a:solidFill>
              <a:latin typeface="Arial"/>
              <a:ea typeface="Arial"/>
              <a:cs typeface="Arial"/>
              <a:sym typeface="Arial"/>
            </a:endParaRPr>
          </a:p>
        </p:txBody>
      </p:sp>
      <p:sp>
        <p:nvSpPr>
          <p:cNvPr id="507" name="Google Shape;507;p23"/>
          <p:cNvSpPr txBox="1"/>
          <p:nvPr/>
        </p:nvSpPr>
        <p:spPr>
          <a:xfrm>
            <a:off x="5627860" y="3367857"/>
            <a:ext cx="1048918" cy="7540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 tưởng và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Thiết kế mẫu</a:t>
            </a:r>
            <a:endParaRPr/>
          </a:p>
        </p:txBody>
      </p:sp>
      <p:grpSp>
        <p:nvGrpSpPr>
          <p:cNvPr id="508" name="Google Shape;508;p23"/>
          <p:cNvGrpSpPr/>
          <p:nvPr/>
        </p:nvGrpSpPr>
        <p:grpSpPr>
          <a:xfrm>
            <a:off x="450000" y="450000"/>
            <a:ext cx="9018000" cy="276999"/>
            <a:chOff x="450000" y="450000"/>
            <a:chExt cx="9018000" cy="276999"/>
          </a:xfrm>
        </p:grpSpPr>
        <p:sp>
          <p:nvSpPr>
            <p:cNvPr id="509" name="Google Shape;509;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510" name="Google Shape;510;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grpSp>
        <p:nvGrpSpPr>
          <p:cNvPr id="517" name="Google Shape;517;p24"/>
          <p:cNvGrpSpPr/>
          <p:nvPr/>
        </p:nvGrpSpPr>
        <p:grpSpPr>
          <a:xfrm>
            <a:off x="560209" y="2039187"/>
            <a:ext cx="8782409" cy="215375"/>
            <a:chOff x="1027113" y="2045625"/>
            <a:chExt cx="8785225" cy="215444"/>
          </a:xfrm>
        </p:grpSpPr>
        <p:sp>
          <p:nvSpPr>
            <p:cNvPr id="518" name="Google Shape;518;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9" name="Google Shape;519;p2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 trình</a:t>
              </a:r>
              <a:endParaRPr sz="1400">
                <a:solidFill>
                  <a:srgbClr val="262626"/>
                </a:solidFill>
                <a:latin typeface="Arial"/>
                <a:ea typeface="Arial"/>
                <a:cs typeface="Arial"/>
                <a:sym typeface="Arial"/>
              </a:endParaRPr>
            </a:p>
          </p:txBody>
        </p:sp>
      </p:grpSp>
      <p:sp>
        <p:nvSpPr>
          <p:cNvPr id="520" name="Google Shape;520;p24"/>
          <p:cNvSpPr/>
          <p:nvPr/>
        </p:nvSpPr>
        <p:spPr>
          <a:xfrm>
            <a:off x="712560" y="2358090"/>
            <a:ext cx="8630057" cy="54546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khám phá tình huống, bước đầu tiên là điều tra các thông tin hiện có về vấn đề và giải pháp của những người khác thông qua “khảo sát dữ liệu”, và xây dựng giả thuyết bằng tư duy phản biện.</a:t>
            </a:r>
            <a:endParaRPr/>
          </a:p>
        </p:txBody>
      </p:sp>
      <p:grpSp>
        <p:nvGrpSpPr>
          <p:cNvPr id="521" name="Google Shape;521;p24"/>
          <p:cNvGrpSpPr/>
          <p:nvPr/>
        </p:nvGrpSpPr>
        <p:grpSpPr>
          <a:xfrm>
            <a:off x="1622782" y="3566750"/>
            <a:ext cx="6507091" cy="1359606"/>
            <a:chOff x="1623302" y="3644106"/>
            <a:chExt cx="6509177" cy="1360042"/>
          </a:xfrm>
        </p:grpSpPr>
        <p:sp>
          <p:nvSpPr>
            <p:cNvPr id="522" name="Google Shape;522;p24"/>
            <p:cNvSpPr txBox="1"/>
            <p:nvPr/>
          </p:nvSpPr>
          <p:spPr>
            <a:xfrm>
              <a:off x="1623302"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Nghiên cứu dữ liệu</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Dữ liệu học thuật / Bài báo / Thống kê</a:t>
              </a:r>
              <a:endParaRPr/>
            </a:p>
          </p:txBody>
        </p:sp>
        <p:sp>
          <p:nvSpPr>
            <p:cNvPr id="523" name="Google Shape;523;p24"/>
            <p:cNvSpPr txBox="1"/>
            <p:nvPr/>
          </p:nvSpPr>
          <p:spPr>
            <a:xfrm>
              <a:off x="3672352"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524" name="Google Shape;524;p24"/>
            <p:cNvSpPr txBox="1"/>
            <p:nvPr/>
          </p:nvSpPr>
          <p:spPr>
            <a:xfrm>
              <a:off x="5972941"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525" name="Google Shape;525;p24"/>
            <p:cNvSpPr txBox="1"/>
            <p:nvPr/>
          </p:nvSpPr>
          <p:spPr>
            <a:xfrm>
              <a:off x="3923891"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Nghiên cứu quan sát</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Con người / Môi trường / Công cụ / Hoạt động</a:t>
              </a:r>
              <a:endParaRPr sz="1000">
                <a:solidFill>
                  <a:srgbClr val="193EB0"/>
                </a:solidFill>
                <a:latin typeface="Malgun Gothic"/>
                <a:ea typeface="Malgun Gothic"/>
                <a:cs typeface="Malgun Gothic"/>
                <a:sym typeface="Malgun Gothic"/>
              </a:endParaRPr>
            </a:p>
          </p:txBody>
        </p:sp>
        <p:sp>
          <p:nvSpPr>
            <p:cNvPr id="526" name="Google Shape;526;p24"/>
            <p:cNvSpPr txBox="1"/>
            <p:nvPr/>
          </p:nvSpPr>
          <p:spPr>
            <a:xfrm>
              <a:off x="6224479"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Phỏng vấn sâu</a:t>
              </a:r>
              <a:endParaRPr sz="1400">
                <a:solidFill>
                  <a:srgbClr val="193EB0"/>
                </a:solidFill>
                <a:latin typeface="Malgun Gothic"/>
                <a:ea typeface="Malgun Gothic"/>
                <a:cs typeface="Malgun Gothic"/>
                <a:sym typeface="Malgun Gothic"/>
              </a:endParaRPr>
            </a:p>
            <a:p>
              <a:pPr indent="0" lvl="0" marL="0" marR="0" rtl="0" algn="ctr">
                <a:spcBef>
                  <a:spcPts val="905"/>
                </a:spcBef>
                <a:spcAft>
                  <a:spcPts val="0"/>
                </a:spcAft>
                <a:buNone/>
              </a:pPr>
              <a:r>
                <a:rPr lang="en-US" sz="1000">
                  <a:solidFill>
                    <a:srgbClr val="193EB0"/>
                  </a:solidFill>
                  <a:latin typeface="Malgun Gothic"/>
                  <a:ea typeface="Malgun Gothic"/>
                  <a:cs typeface="Malgun Gothic"/>
                  <a:sym typeface="Malgun Gothic"/>
                </a:rPr>
                <a:t>Phỏng vấn người tham gia / Phỏng vấn chuyên gia</a:t>
              </a:r>
              <a:endParaRPr sz="1000">
                <a:solidFill>
                  <a:srgbClr val="193EB0"/>
                </a:solidFill>
                <a:latin typeface="Malgun Gothic"/>
                <a:ea typeface="Malgun Gothic"/>
                <a:cs typeface="Malgun Gothic"/>
                <a:sym typeface="Malgun Gothic"/>
              </a:endParaRPr>
            </a:p>
          </p:txBody>
        </p:sp>
      </p:grpSp>
      <p:grpSp>
        <p:nvGrpSpPr>
          <p:cNvPr id="527" name="Google Shape;527;p24"/>
          <p:cNvGrpSpPr/>
          <p:nvPr/>
        </p:nvGrpSpPr>
        <p:grpSpPr>
          <a:xfrm>
            <a:off x="450000" y="450000"/>
            <a:ext cx="9018000" cy="276999"/>
            <a:chOff x="450000" y="450000"/>
            <a:chExt cx="9018000" cy="276999"/>
          </a:xfrm>
        </p:grpSpPr>
        <p:sp>
          <p:nvSpPr>
            <p:cNvPr id="528" name="Google Shape;528;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529" name="Google Shape;529;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grpSp>
        <p:nvGrpSpPr>
          <p:cNvPr id="536" name="Google Shape;536;p25"/>
          <p:cNvGrpSpPr/>
          <p:nvPr/>
        </p:nvGrpSpPr>
        <p:grpSpPr>
          <a:xfrm>
            <a:off x="560209" y="2044065"/>
            <a:ext cx="8782409" cy="215375"/>
            <a:chOff x="1027113" y="2045625"/>
            <a:chExt cx="8785225" cy="215444"/>
          </a:xfrm>
        </p:grpSpPr>
        <p:sp>
          <p:nvSpPr>
            <p:cNvPr id="537" name="Google Shape;537;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38" name="Google Shape;538;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dữ liệu (tài liệu):</a:t>
              </a:r>
              <a:endParaRPr sz="1400">
                <a:solidFill>
                  <a:srgbClr val="262626"/>
                </a:solidFill>
                <a:latin typeface="Arial"/>
                <a:ea typeface="Arial"/>
                <a:cs typeface="Arial"/>
                <a:sym typeface="Arial"/>
              </a:endParaRPr>
            </a:p>
          </p:txBody>
        </p:sp>
      </p:grpSp>
      <p:sp>
        <p:nvSpPr>
          <p:cNvPr id="539" name="Google Shape;539;p25"/>
          <p:cNvSpPr/>
          <p:nvPr/>
        </p:nvSpPr>
        <p:spPr>
          <a:xfrm>
            <a:off x="712560" y="2362968"/>
            <a:ext cx="8630057" cy="15508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nghiên cứu thật kỹ để có được giải pháp hiệu quả.</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xác định được vấn đề bạn muốn giải quyết, bạn cần biết nghiên cứu nào đã được thực hiện trong lĩnh vực liên quan để đưa ra một giải pháp hiệu quả và có thể giải quyết vấn đề. Thay vì trả lời và đi thẳng vào giải quyết vấn đề, hãy tìm kiếm những manh mối để tìm ra giải pháp mới thông qua giai đoạn quan sát tình huống.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thông thạo về một chủ đề nào đó, bạn cần đọc sách, bài báo, nghiên cứu, bài luận và tài liệu web liên quan để có được cơ sở và thông tin về vấn đề, khám phá nhiều tài nguyên hơn và tìm cách hiệu quả để giải quyết vấn đề.</a:t>
            </a:r>
            <a:endParaRPr/>
          </a:p>
        </p:txBody>
      </p:sp>
      <p:grpSp>
        <p:nvGrpSpPr>
          <p:cNvPr id="540" name="Google Shape;540;p25"/>
          <p:cNvGrpSpPr/>
          <p:nvPr/>
        </p:nvGrpSpPr>
        <p:grpSpPr>
          <a:xfrm>
            <a:off x="450000" y="450000"/>
            <a:ext cx="9018000" cy="276999"/>
            <a:chOff x="450000" y="450000"/>
            <a:chExt cx="9018000" cy="276999"/>
          </a:xfrm>
        </p:grpSpPr>
        <p:sp>
          <p:nvSpPr>
            <p:cNvPr id="541" name="Google Shape;541;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542" name="Google Shape;542;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6"/>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grpSp>
        <p:nvGrpSpPr>
          <p:cNvPr id="549" name="Google Shape;549;p26"/>
          <p:cNvGrpSpPr/>
          <p:nvPr/>
        </p:nvGrpSpPr>
        <p:grpSpPr>
          <a:xfrm>
            <a:off x="560209" y="2040029"/>
            <a:ext cx="8782409" cy="215375"/>
            <a:chOff x="1027113" y="2045625"/>
            <a:chExt cx="8785225" cy="215444"/>
          </a:xfrm>
        </p:grpSpPr>
        <p:sp>
          <p:nvSpPr>
            <p:cNvPr id="550" name="Google Shape;550;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1" name="Google Shape;551;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Nghiên cứu dữ liệu (tài liệu):</a:t>
              </a:r>
              <a:endParaRPr sz="1400">
                <a:solidFill>
                  <a:srgbClr val="262626"/>
                </a:solidFill>
                <a:latin typeface="Arial"/>
                <a:ea typeface="Arial"/>
                <a:cs typeface="Arial"/>
                <a:sym typeface="Arial"/>
              </a:endParaRPr>
            </a:p>
          </p:txBody>
        </p:sp>
      </p:grpSp>
      <p:sp>
        <p:nvSpPr>
          <p:cNvPr id="552" name="Google Shape;552;p26"/>
          <p:cNvSpPr/>
          <p:nvPr/>
        </p:nvSpPr>
        <p:spPr>
          <a:xfrm>
            <a:off x="712560" y="2358931"/>
            <a:ext cx="8630057" cy="255627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01. Có đáng tin cậy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tìm kiếm tài liệu, hãy xem xem tác giả có phải là chuyên gia trong lĩnh vực này hay không, tài liệu có từ lâu không và thông tin có phải từ một nguồn hoặc cá nhân đáng tin cậy hay không. Ví dụ, các bài blog từ người không chuyên, các câu trả lời từ các cổng thông tin tìm kiếm, v.v., là những thông tin có độ tin cậy thấp.</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02. Tài liệu không bị trùng lặp chứ?</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Tìm kiếm các nghiên cứu, phương pháp thực hành tốt nhất và giải pháp đã có và đảm bảo rằng các giải pháp khác chưa được giải quyết hoặc trùng ý tưởng với những tiến bộ công nghệ gần đây. Lập dòng thời gian đơn giản có thể sẽ giúp ích cho bạn. Tóm tắtTổng hợp các nội dung quan trọng trong các nguồn liên quan và cùng cả nhóm tư duy phản biện về tầm quan trọng và ứng dụng của tài liệu.</a:t>
            </a:r>
            <a:endParaRPr/>
          </a:p>
        </p:txBody>
      </p:sp>
      <p:grpSp>
        <p:nvGrpSpPr>
          <p:cNvPr id="553" name="Google Shape;553;p26"/>
          <p:cNvGrpSpPr/>
          <p:nvPr/>
        </p:nvGrpSpPr>
        <p:grpSpPr>
          <a:xfrm>
            <a:off x="450000" y="450000"/>
            <a:ext cx="9018000" cy="276999"/>
            <a:chOff x="450000" y="450000"/>
            <a:chExt cx="9018000" cy="276999"/>
          </a:xfrm>
        </p:grpSpPr>
        <p:sp>
          <p:nvSpPr>
            <p:cNvPr id="554" name="Google Shape;554;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555" name="Google Shape;555;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27"/>
          <p:cNvGrpSpPr/>
          <p:nvPr/>
        </p:nvGrpSpPr>
        <p:grpSpPr>
          <a:xfrm>
            <a:off x="560209" y="2040029"/>
            <a:ext cx="8782409" cy="215375"/>
            <a:chOff x="1027113" y="2045625"/>
            <a:chExt cx="8785225" cy="215444"/>
          </a:xfrm>
        </p:grpSpPr>
        <p:sp>
          <p:nvSpPr>
            <p:cNvPr id="562" name="Google Shape;562;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63" name="Google Shape;563;p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a:t>
              </a:r>
              <a:endParaRPr sz="1400">
                <a:solidFill>
                  <a:srgbClr val="262626"/>
                </a:solidFill>
                <a:latin typeface="Arial"/>
                <a:ea typeface="Arial"/>
                <a:cs typeface="Arial"/>
                <a:sym typeface="Arial"/>
              </a:endParaRPr>
            </a:p>
          </p:txBody>
        </p:sp>
      </p:grpSp>
      <p:sp>
        <p:nvSpPr>
          <p:cNvPr id="564" name="Google Shape;564;p27"/>
          <p:cNvSpPr/>
          <p:nvPr/>
        </p:nvSpPr>
        <p:spPr>
          <a:xfrm>
            <a:off x="712560" y="2358931"/>
            <a:ext cx="8630057"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thông tin có được qua nghiên cứu, hãy chọn một trang web liên quan đến vấn đề.</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tìm một nơi phù hợp để trực tiếp hoặc gián tiếp trải nghiệm tình huống, sau đó quan sát đối tượng tại nơi đó và quan sát hành vi cử chỉ vô thức và tự nhiên của họ. Càng tìm được nhiều phát hiện và câu hỏi từ các cuộc điều tra quan sát thì bạn càng dễ xác định vấn dề cần giải quyết trong bước tiếp theo, giai đoạn định hướng.</a:t>
            </a:r>
            <a:endParaRPr/>
          </a:p>
        </p:txBody>
      </p:sp>
      <p:grpSp>
        <p:nvGrpSpPr>
          <p:cNvPr id="565" name="Google Shape;565;p27"/>
          <p:cNvGrpSpPr/>
          <p:nvPr/>
        </p:nvGrpSpPr>
        <p:grpSpPr>
          <a:xfrm>
            <a:off x="738151" y="3726587"/>
            <a:ext cx="8553563" cy="2405334"/>
            <a:chOff x="738388" y="3845490"/>
            <a:chExt cx="8556305" cy="2406105"/>
          </a:xfrm>
        </p:grpSpPr>
        <p:sp>
          <p:nvSpPr>
            <p:cNvPr id="566" name="Google Shape;566;p27"/>
            <p:cNvSpPr/>
            <p:nvPr/>
          </p:nvSpPr>
          <p:spPr>
            <a:xfrm>
              <a:off x="738388"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67" name="Google Shape;567;p27"/>
            <p:cNvSpPr/>
            <p:nvPr/>
          </p:nvSpPr>
          <p:spPr>
            <a:xfrm>
              <a:off x="3616657" y="3845490"/>
              <a:ext cx="2799838" cy="2406105"/>
            </a:xfrm>
            <a:custGeom>
              <a:rect b="b" l="l" r="r" t="t"/>
              <a:pathLst>
                <a:path extrusionOk="0" h="3077845" w="2057400">
                  <a:moveTo>
                    <a:pt x="0" y="3077438"/>
                  </a:moveTo>
                  <a:lnTo>
                    <a:pt x="2057285" y="3077438"/>
                  </a:lnTo>
                  <a:lnTo>
                    <a:pt x="2057285"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68" name="Google Shape;568;p27"/>
            <p:cNvSpPr/>
            <p:nvPr/>
          </p:nvSpPr>
          <p:spPr>
            <a:xfrm>
              <a:off x="6494855"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69" name="Google Shape;569;p27"/>
            <p:cNvSpPr txBox="1"/>
            <p:nvPr/>
          </p:nvSpPr>
          <p:spPr>
            <a:xfrm>
              <a:off x="738388" y="3911277"/>
              <a:ext cx="2799838" cy="212879"/>
            </a:xfrm>
            <a:prstGeom prst="rect">
              <a:avLst/>
            </a:prstGeom>
            <a:noFill/>
            <a:ln>
              <a:noFill/>
            </a:ln>
          </p:spPr>
          <p:txBody>
            <a:bodyPr anchorCtr="0" anchor="t" bIns="0" lIns="0" spcFirstLastPara="1" rIns="0" wrap="square" tIns="12675">
              <a:spAutoFit/>
            </a:bodyPr>
            <a:lstStyle/>
            <a:p>
              <a:pPr indent="0" lvl="0" marL="180286" marR="0" rtl="0" algn="l">
                <a:spcBef>
                  <a:spcPts val="0"/>
                </a:spcBef>
                <a:spcAft>
                  <a:spcPts val="0"/>
                </a:spcAft>
                <a:buNone/>
              </a:pPr>
              <a:r>
                <a:rPr lang="en-US" sz="1300">
                  <a:solidFill>
                    <a:schemeClr val="dk1"/>
                  </a:solidFill>
                  <a:latin typeface="Arial"/>
                  <a:ea typeface="Arial"/>
                  <a:cs typeface="Arial"/>
                  <a:sym typeface="Arial"/>
                </a:rPr>
                <a:t>01. </a:t>
              </a:r>
              <a:r>
                <a:rPr lang="en-US" sz="1300">
                  <a:solidFill>
                    <a:srgbClr val="193EB0"/>
                  </a:solidFill>
                  <a:latin typeface="Arial"/>
                  <a:ea typeface="Arial"/>
                  <a:cs typeface="Arial"/>
                  <a:sym typeface="Arial"/>
                </a:rPr>
                <a:t>Cởi mở </a:t>
              </a:r>
              <a:r>
                <a:rPr lang="en-US" sz="1300">
                  <a:solidFill>
                    <a:schemeClr val="dk1"/>
                  </a:solidFill>
                  <a:latin typeface="Arial"/>
                  <a:ea typeface="Arial"/>
                  <a:cs typeface="Arial"/>
                  <a:sym typeface="Arial"/>
                </a:rPr>
                <a:t>trong suy nghĩ </a:t>
              </a:r>
              <a:endParaRPr sz="1300">
                <a:solidFill>
                  <a:srgbClr val="193EB0"/>
                </a:solidFill>
                <a:latin typeface="Arial"/>
                <a:ea typeface="Arial"/>
                <a:cs typeface="Arial"/>
                <a:sym typeface="Arial"/>
              </a:endParaRPr>
            </a:p>
          </p:txBody>
        </p:sp>
        <p:sp>
          <p:nvSpPr>
            <p:cNvPr id="570" name="Google Shape;570;p27"/>
            <p:cNvSpPr txBox="1"/>
            <p:nvPr/>
          </p:nvSpPr>
          <p:spPr>
            <a:xfrm>
              <a:off x="3616657" y="3911277"/>
              <a:ext cx="2630521" cy="212943"/>
            </a:xfrm>
            <a:prstGeom prst="rect">
              <a:avLst/>
            </a:prstGeom>
            <a:noFill/>
            <a:ln>
              <a:noFill/>
            </a:ln>
          </p:spPr>
          <p:txBody>
            <a:bodyPr anchorCtr="0" anchor="t" bIns="0" lIns="0" spcFirstLastPara="1" rIns="0" wrap="square" tIns="12675">
              <a:spAutoFit/>
            </a:bodyPr>
            <a:lstStyle/>
            <a:p>
              <a:pPr indent="0" lvl="0" marL="182190" marR="0" rtl="0" algn="l">
                <a:spcBef>
                  <a:spcPts val="0"/>
                </a:spcBef>
                <a:spcAft>
                  <a:spcPts val="0"/>
                </a:spcAft>
                <a:buNone/>
              </a:pPr>
              <a:r>
                <a:rPr lang="en-US" sz="1300">
                  <a:solidFill>
                    <a:schemeClr val="dk1"/>
                  </a:solidFill>
                  <a:latin typeface="Arial"/>
                  <a:ea typeface="Arial"/>
                  <a:cs typeface="Arial"/>
                  <a:sym typeface="Arial"/>
                </a:rPr>
                <a:t>02. Nhìn dưới </a:t>
              </a:r>
              <a:r>
                <a:rPr lang="en-US" sz="1300">
                  <a:solidFill>
                    <a:srgbClr val="193EB0"/>
                  </a:solidFill>
                  <a:latin typeface="Arial"/>
                  <a:ea typeface="Arial"/>
                  <a:cs typeface="Arial"/>
                  <a:sym typeface="Arial"/>
                </a:rPr>
                <a:t>góc độ mới</a:t>
              </a:r>
              <a:endParaRPr sz="1300">
                <a:solidFill>
                  <a:srgbClr val="193EB0"/>
                </a:solidFill>
                <a:latin typeface="Arial"/>
                <a:ea typeface="Arial"/>
                <a:cs typeface="Arial"/>
                <a:sym typeface="Arial"/>
              </a:endParaRPr>
            </a:p>
          </p:txBody>
        </p:sp>
        <p:sp>
          <p:nvSpPr>
            <p:cNvPr id="571" name="Google Shape;571;p27"/>
            <p:cNvSpPr txBox="1"/>
            <p:nvPr/>
          </p:nvSpPr>
          <p:spPr>
            <a:xfrm>
              <a:off x="6494855" y="3911277"/>
              <a:ext cx="2799838" cy="212879"/>
            </a:xfrm>
            <a:prstGeom prst="rect">
              <a:avLst/>
            </a:prstGeom>
            <a:noFill/>
            <a:ln>
              <a:noFill/>
            </a:ln>
          </p:spPr>
          <p:txBody>
            <a:bodyPr anchorCtr="0" anchor="t" bIns="0" lIns="0" spcFirstLastPara="1" rIns="0" wrap="square" tIns="12675">
              <a:spAutoFit/>
            </a:bodyPr>
            <a:lstStyle/>
            <a:p>
              <a:pPr indent="0" lvl="0" marL="179016" marR="0" rtl="0" algn="l">
                <a:spcBef>
                  <a:spcPts val="0"/>
                </a:spcBef>
                <a:spcAft>
                  <a:spcPts val="0"/>
                </a:spcAft>
                <a:buNone/>
              </a:pPr>
              <a:r>
                <a:rPr lang="en-US" sz="1300">
                  <a:solidFill>
                    <a:schemeClr val="dk1"/>
                  </a:solidFill>
                  <a:latin typeface="Arial"/>
                  <a:ea typeface="Arial"/>
                  <a:cs typeface="Arial"/>
                  <a:sym typeface="Arial"/>
                </a:rPr>
                <a:t>03. </a:t>
              </a:r>
              <a:r>
                <a:rPr lang="en-US" sz="1300">
                  <a:solidFill>
                    <a:srgbClr val="193EB0"/>
                  </a:solidFill>
                  <a:latin typeface="Arial"/>
                  <a:ea typeface="Arial"/>
                  <a:cs typeface="Arial"/>
                  <a:sym typeface="Arial"/>
                </a:rPr>
                <a:t>Ghi </a:t>
              </a:r>
              <a:r>
                <a:rPr lang="en-US" sz="1300">
                  <a:solidFill>
                    <a:schemeClr val="dk1"/>
                  </a:solidFill>
                  <a:latin typeface="Arial"/>
                  <a:ea typeface="Arial"/>
                  <a:cs typeface="Arial"/>
                  <a:sym typeface="Arial"/>
                </a:rPr>
                <a:t>chi tiết</a:t>
              </a:r>
              <a:endParaRPr sz="1300">
                <a:solidFill>
                  <a:schemeClr val="dk1"/>
                </a:solidFill>
                <a:latin typeface="Arial"/>
                <a:ea typeface="Arial"/>
                <a:cs typeface="Arial"/>
                <a:sym typeface="Arial"/>
              </a:endParaRPr>
            </a:p>
          </p:txBody>
        </p:sp>
        <p:sp>
          <p:nvSpPr>
            <p:cNvPr id="572" name="Google Shape;572;p27"/>
            <p:cNvSpPr/>
            <p:nvPr/>
          </p:nvSpPr>
          <p:spPr>
            <a:xfrm>
              <a:off x="832774" y="4288052"/>
              <a:ext cx="2611066" cy="1939614"/>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Câu trả lời đúng không chỉ có một.</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Hãy đặt mình vào vị trí của người đang gặp vấn đề và nhìn vấn đề từ một góc độ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Hãy viết những gì họ thấy và thắc mắc.</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Ngay cả những phát hiện nhỏ cũng có thể dẫn đến những giải pháp rất có ý nghĩa, vì vậy hãy thật cởi mở trong suy nghĩ.</a:t>
              </a:r>
              <a:endParaRPr/>
            </a:p>
          </p:txBody>
        </p:sp>
        <p:sp>
          <p:nvSpPr>
            <p:cNvPr id="573" name="Google Shape;573;p27"/>
            <p:cNvSpPr/>
            <p:nvPr/>
          </p:nvSpPr>
          <p:spPr>
            <a:xfrm>
              <a:off x="3707049" y="4290624"/>
              <a:ext cx="2630521" cy="1200714"/>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Quan sát những chỉ tiết nhỏ thường bị bỏ qua.</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Bạn có thể thấy những điều mới mẻ và phát hiện ra những vấn đề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Ví dụ, hiệu sách có phải là nơi mọi người đến mua sách không?</a:t>
              </a:r>
              <a:endParaRPr/>
            </a:p>
          </p:txBody>
        </p:sp>
        <p:sp>
          <p:nvSpPr>
            <p:cNvPr id="574" name="Google Shape;574;p27"/>
            <p:cNvSpPr/>
            <p:nvPr/>
          </p:nvSpPr>
          <p:spPr>
            <a:xfrm>
              <a:off x="6551579" y="4288052"/>
              <a:ext cx="2616034"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Việc viết chi tiết các phát hiện, câu hỏi, v.v. sẽ giúp bạn phát triển ý tưởng và nghĩ ra nhiều ý tưởng hơn.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Bản ghi chép của bạn sẽ là nền tảng quan trọng để tìm ra giải pháp thực sự trong bước tiếp theo, Tìm phương hướng.</a:t>
              </a:r>
              <a:endParaRPr/>
            </a:p>
          </p:txBody>
        </p:sp>
      </p:grpSp>
      <p:grpSp>
        <p:nvGrpSpPr>
          <p:cNvPr id="575" name="Google Shape;575;p27"/>
          <p:cNvGrpSpPr/>
          <p:nvPr/>
        </p:nvGrpSpPr>
        <p:grpSpPr>
          <a:xfrm>
            <a:off x="450000" y="450000"/>
            <a:ext cx="9018000" cy="276999"/>
            <a:chOff x="450000" y="450000"/>
            <a:chExt cx="9018000" cy="276999"/>
          </a:xfrm>
        </p:grpSpPr>
        <p:sp>
          <p:nvSpPr>
            <p:cNvPr id="576" name="Google Shape;576;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577" name="Google Shape;577;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578" name="Google Shape;578;p27"/>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28"/>
          <p:cNvGrpSpPr/>
          <p:nvPr/>
        </p:nvGrpSpPr>
        <p:grpSpPr>
          <a:xfrm>
            <a:off x="560209" y="2040029"/>
            <a:ext cx="8782409" cy="215375"/>
            <a:chOff x="1027113" y="2045625"/>
            <a:chExt cx="8785225" cy="215444"/>
          </a:xfrm>
        </p:grpSpPr>
        <p:sp>
          <p:nvSpPr>
            <p:cNvPr id="585" name="Google Shape;585;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86" name="Google Shape;586;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a:t>
              </a:r>
              <a:endParaRPr sz="1400">
                <a:solidFill>
                  <a:srgbClr val="262626"/>
                </a:solidFill>
                <a:latin typeface="Arial"/>
                <a:ea typeface="Arial"/>
                <a:cs typeface="Arial"/>
                <a:sym typeface="Arial"/>
              </a:endParaRPr>
            </a:p>
          </p:txBody>
        </p:sp>
      </p:grpSp>
      <p:sp>
        <p:nvSpPr>
          <p:cNvPr id="587" name="Google Shape;587;p28"/>
          <p:cNvSpPr/>
          <p:nvPr/>
        </p:nvSpPr>
        <p:spPr>
          <a:xfrm>
            <a:off x="712560" y="2296434"/>
            <a:ext cx="8630057" cy="95070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cả nhóm truy cập trang web và quan sát mỗi khía cạnh (con người, công cụ, môi trường và hoạt động)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vòng 15 phút của hướng dẫn khảo sát.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Sắp xếp các quan sát, phát hiện và câu hỏi liên quan đến từng khía cạnh theo bảng hướng dẫn thích hợp.</a:t>
            </a:r>
            <a:endParaRPr/>
          </a:p>
        </p:txBody>
      </p:sp>
      <p:grpSp>
        <p:nvGrpSpPr>
          <p:cNvPr id="588" name="Google Shape;588;p28"/>
          <p:cNvGrpSpPr/>
          <p:nvPr/>
        </p:nvGrpSpPr>
        <p:grpSpPr>
          <a:xfrm>
            <a:off x="796202" y="3294318"/>
            <a:ext cx="8281658" cy="2697432"/>
            <a:chOff x="790414" y="3996505"/>
            <a:chExt cx="6287770" cy="1866864"/>
          </a:xfrm>
        </p:grpSpPr>
        <p:sp>
          <p:nvSpPr>
            <p:cNvPr id="589" name="Google Shape;589;p28"/>
            <p:cNvSpPr/>
            <p:nvPr/>
          </p:nvSpPr>
          <p:spPr>
            <a:xfrm>
              <a:off x="790414" y="4022505"/>
              <a:ext cx="6287770" cy="1840864"/>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0" name="Google Shape;590;p28"/>
            <p:cNvSpPr txBox="1"/>
            <p:nvPr/>
          </p:nvSpPr>
          <p:spPr>
            <a:xfrm>
              <a:off x="1232879" y="5006327"/>
              <a:ext cx="263926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591" name="Google Shape;591;p28"/>
            <p:cNvSpPr txBox="1"/>
            <p:nvPr/>
          </p:nvSpPr>
          <p:spPr>
            <a:xfrm>
              <a:off x="873272" y="3996505"/>
              <a:ext cx="6143658" cy="346029"/>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CON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con người	</a:t>
              </a:r>
              <a:r>
                <a:rPr lang="en-US" sz="1300">
                  <a:solidFill>
                    <a:srgbClr val="193EB0"/>
                  </a:solidFill>
                  <a:latin typeface="Arial"/>
                  <a:ea typeface="Arial"/>
                  <a:cs typeface="Arial"/>
                  <a:sym typeface="Arial"/>
                </a:rPr>
                <a:t>                                  CÔNG CỤ </a:t>
              </a:r>
              <a:r>
                <a:rPr lang="en-US" sz="1300">
                  <a:solidFill>
                    <a:schemeClr val="dk1"/>
                  </a:solidFill>
                  <a:latin typeface="Arial"/>
                  <a:ea typeface="Arial"/>
                  <a:cs typeface="Arial"/>
                  <a:sym typeface="Arial"/>
                </a:rPr>
                <a:t>Quan sát các công cụ</a:t>
              </a:r>
              <a:endParaRPr sz="1300">
                <a:solidFill>
                  <a:schemeClr val="dk1"/>
                </a:solidFill>
                <a:latin typeface="Arial"/>
                <a:ea typeface="Arial"/>
                <a:cs typeface="Arial"/>
                <a:sym typeface="Arial"/>
              </a:endParaRPr>
            </a:p>
          </p:txBody>
        </p:sp>
        <p:sp>
          <p:nvSpPr>
            <p:cNvPr id="592" name="Google Shape;592;p28"/>
            <p:cNvSpPr txBox="1"/>
            <p:nvPr/>
          </p:nvSpPr>
          <p:spPr>
            <a:xfrm>
              <a:off x="4353183" y="5006327"/>
              <a:ext cx="1593850" cy="147284"/>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sp>
          <p:nvSpPr>
            <p:cNvPr id="593" name="Google Shape;593;p28"/>
            <p:cNvSpPr/>
            <p:nvPr/>
          </p:nvSpPr>
          <p:spPr>
            <a:xfrm>
              <a:off x="3934079" y="4161667"/>
              <a:ext cx="0" cy="1562735"/>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4" name="Google Shape;594;p28"/>
            <p:cNvSpPr/>
            <p:nvPr/>
          </p:nvSpPr>
          <p:spPr>
            <a:xfrm>
              <a:off x="964078" y="4891024"/>
              <a:ext cx="5940425"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5" name="Google Shape;595;p28"/>
            <p:cNvSpPr/>
            <p:nvPr/>
          </p:nvSpPr>
          <p:spPr>
            <a:xfrm>
              <a:off x="4099964" y="4991387"/>
              <a:ext cx="177177" cy="1771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6" name="Google Shape;596;p28"/>
            <p:cNvSpPr/>
            <p:nvPr/>
          </p:nvSpPr>
          <p:spPr>
            <a:xfrm>
              <a:off x="4120677" y="4165982"/>
              <a:ext cx="175779" cy="17595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7" name="Google Shape;597;p28"/>
            <p:cNvSpPr/>
            <p:nvPr/>
          </p:nvSpPr>
          <p:spPr>
            <a:xfrm>
              <a:off x="964075" y="4150964"/>
              <a:ext cx="205803" cy="2058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8" name="Google Shape;598;p28"/>
            <p:cNvSpPr/>
            <p:nvPr/>
          </p:nvSpPr>
          <p:spPr>
            <a:xfrm>
              <a:off x="969971" y="4967425"/>
              <a:ext cx="177177" cy="1771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599" name="Google Shape;599;p28"/>
          <p:cNvGrpSpPr/>
          <p:nvPr/>
        </p:nvGrpSpPr>
        <p:grpSpPr>
          <a:xfrm>
            <a:off x="450000" y="450000"/>
            <a:ext cx="9018000" cy="276999"/>
            <a:chOff x="450000" y="450000"/>
            <a:chExt cx="9018000" cy="276999"/>
          </a:xfrm>
        </p:grpSpPr>
        <p:sp>
          <p:nvSpPr>
            <p:cNvPr id="600" name="Google Shape;600;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01" name="Google Shape;601;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02" name="Google Shape;602;p28"/>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29"/>
          <p:cNvGrpSpPr/>
          <p:nvPr/>
        </p:nvGrpSpPr>
        <p:grpSpPr>
          <a:xfrm>
            <a:off x="560209" y="2040029"/>
            <a:ext cx="8782409" cy="215375"/>
            <a:chOff x="1027113" y="2045625"/>
            <a:chExt cx="8785225" cy="215444"/>
          </a:xfrm>
        </p:grpSpPr>
        <p:sp>
          <p:nvSpPr>
            <p:cNvPr id="609" name="Google Shape;609;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10" name="Google Shape;610;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Quan sát và Điều tra:</a:t>
              </a:r>
              <a:endParaRPr sz="1400">
                <a:solidFill>
                  <a:srgbClr val="262626"/>
                </a:solidFill>
                <a:latin typeface="Arial"/>
                <a:ea typeface="Arial"/>
                <a:cs typeface="Arial"/>
                <a:sym typeface="Arial"/>
              </a:endParaRPr>
            </a:p>
          </p:txBody>
        </p:sp>
      </p:grpSp>
      <p:sp>
        <p:nvSpPr>
          <p:cNvPr id="611" name="Google Shape;611;p29"/>
          <p:cNvSpPr/>
          <p:nvPr/>
        </p:nvSpPr>
        <p:spPr>
          <a:xfrm>
            <a:off x="1018610" y="3120026"/>
            <a:ext cx="3659988" cy="51469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Những người không đủ tiền để khám ở phòng khám khu vực sẽ tới khám ở trạm y tế công cộng </a:t>
            </a:r>
            <a:endParaRPr/>
          </a:p>
        </p:txBody>
      </p:sp>
      <p:sp>
        <p:nvSpPr>
          <p:cNvPr id="612" name="Google Shape;612;p29"/>
          <p:cNvSpPr/>
          <p:nvPr/>
        </p:nvSpPr>
        <p:spPr>
          <a:xfrm>
            <a:off x="5182510" y="3120026"/>
            <a:ext cx="3659988" cy="33002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Khám mắt mà không cần chụp võng mạc</a:t>
            </a:r>
            <a:endParaRPr sz="1200">
              <a:solidFill>
                <a:srgbClr val="193EB0"/>
              </a:solidFill>
              <a:latin typeface="Arial"/>
              <a:ea typeface="Arial"/>
              <a:cs typeface="Arial"/>
              <a:sym typeface="Arial"/>
            </a:endParaRPr>
          </a:p>
        </p:txBody>
      </p:sp>
      <p:sp>
        <p:nvSpPr>
          <p:cNvPr id="613" name="Google Shape;613;p29"/>
          <p:cNvSpPr/>
          <p:nvPr/>
        </p:nvSpPr>
        <p:spPr>
          <a:xfrm>
            <a:off x="1018610" y="4806214"/>
            <a:ext cx="3659988" cy="9866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Cần có chẩn đoán sớm và có hướng điều trị thích hợp đối với các bệnh về mắt</a:t>
            </a:r>
            <a:endParaRPr/>
          </a:p>
          <a:p>
            <a:pPr indent="-182508" lvl="0" marL="182508" marR="0" rtl="0" algn="l">
              <a:spcBef>
                <a:spcPts val="80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người dân bỏ qua khâu này khi khám ở trạm y tế công cộng</a:t>
            </a:r>
            <a:endParaRPr/>
          </a:p>
        </p:txBody>
      </p:sp>
      <p:sp>
        <p:nvSpPr>
          <p:cNvPr id="614" name="Google Shape;614;p29"/>
          <p:cNvSpPr/>
          <p:nvPr/>
        </p:nvSpPr>
        <p:spPr>
          <a:xfrm>
            <a:off x="5182510" y="4806214"/>
            <a:ext cx="3659988" cy="69935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mọi người được kê đơn thuốc giảm đau đơn giản mà không được chẩn đoán bệnh và không hài lòng với phương pháp điều trị</a:t>
            </a:r>
            <a:endParaRPr/>
          </a:p>
        </p:txBody>
      </p:sp>
      <p:grpSp>
        <p:nvGrpSpPr>
          <p:cNvPr id="615" name="Google Shape;615;p29"/>
          <p:cNvGrpSpPr/>
          <p:nvPr/>
        </p:nvGrpSpPr>
        <p:grpSpPr>
          <a:xfrm>
            <a:off x="796202" y="2465480"/>
            <a:ext cx="8281658" cy="3550937"/>
            <a:chOff x="796457" y="2505824"/>
            <a:chExt cx="8284313" cy="3552075"/>
          </a:xfrm>
        </p:grpSpPr>
        <p:sp>
          <p:nvSpPr>
            <p:cNvPr id="616" name="Google Shape;616;p29"/>
            <p:cNvSpPr txBox="1"/>
            <p:nvPr/>
          </p:nvSpPr>
          <p:spPr>
            <a:xfrm>
              <a:off x="1379417" y="4377662"/>
              <a:ext cx="3300681"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617" name="Google Shape;617;p29"/>
            <p:cNvSpPr txBox="1"/>
            <p:nvPr/>
          </p:nvSpPr>
          <p:spPr>
            <a:xfrm>
              <a:off x="905625" y="2505824"/>
              <a:ext cx="8094441" cy="515687"/>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CON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con người	</a:t>
              </a:r>
              <a:r>
                <a:rPr lang="en-US" sz="1300">
                  <a:solidFill>
                    <a:srgbClr val="193EB0"/>
                  </a:solidFill>
                  <a:latin typeface="Arial"/>
                  <a:ea typeface="Arial"/>
                  <a:cs typeface="Arial"/>
                  <a:sym typeface="Arial"/>
                </a:rPr>
                <a:t>                                  CÔNG CỤ </a:t>
              </a:r>
              <a:r>
                <a:rPr lang="en-US" sz="1300">
                  <a:solidFill>
                    <a:schemeClr val="dk1"/>
                  </a:solidFill>
                  <a:latin typeface="Arial"/>
                  <a:ea typeface="Arial"/>
                  <a:cs typeface="Arial"/>
                  <a:sym typeface="Arial"/>
                </a:rPr>
                <a:t>Quan sát các công cụ</a:t>
              </a:r>
              <a:endParaRPr sz="1300">
                <a:solidFill>
                  <a:schemeClr val="dk1"/>
                </a:solidFill>
                <a:latin typeface="Arial"/>
                <a:ea typeface="Arial"/>
                <a:cs typeface="Arial"/>
                <a:sym typeface="Arial"/>
              </a:endParaRPr>
            </a:p>
          </p:txBody>
        </p:sp>
        <p:sp>
          <p:nvSpPr>
            <p:cNvPr id="618" name="Google Shape;618;p29"/>
            <p:cNvSpPr txBox="1"/>
            <p:nvPr/>
          </p:nvSpPr>
          <p:spPr>
            <a:xfrm>
              <a:off x="5490505" y="4377662"/>
              <a:ext cx="2099942" cy="21287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grpSp>
          <p:nvGrpSpPr>
            <p:cNvPr id="619" name="Google Shape;619;p29"/>
            <p:cNvGrpSpPr/>
            <p:nvPr/>
          </p:nvGrpSpPr>
          <p:grpSpPr>
            <a:xfrm>
              <a:off x="796457" y="2543402"/>
              <a:ext cx="8284313" cy="3514497"/>
              <a:chOff x="796457" y="2543403"/>
              <a:chExt cx="8284313" cy="2660718"/>
            </a:xfrm>
          </p:grpSpPr>
          <p:sp>
            <p:nvSpPr>
              <p:cNvPr id="620" name="Google Shape;620;p29"/>
              <p:cNvSpPr/>
              <p:nvPr/>
            </p:nvSpPr>
            <p:spPr>
              <a:xfrm>
                <a:off x="796457" y="2543403"/>
                <a:ext cx="8284313" cy="2660718"/>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nvGrpSpPr>
              <p:cNvPr id="621" name="Google Shape;621;p29"/>
              <p:cNvGrpSpPr/>
              <p:nvPr/>
            </p:nvGrpSpPr>
            <p:grpSpPr>
              <a:xfrm>
                <a:off x="1025264" y="2744543"/>
                <a:ext cx="7826676" cy="2258720"/>
                <a:chOff x="1025264" y="2744543"/>
                <a:chExt cx="7826676" cy="2258720"/>
              </a:xfrm>
            </p:grpSpPr>
            <p:sp>
              <p:nvSpPr>
                <p:cNvPr id="622" name="Google Shape;622;p29"/>
                <p:cNvSpPr/>
                <p:nvPr/>
              </p:nvSpPr>
              <p:spPr>
                <a:xfrm>
                  <a:off x="4938324" y="2744543"/>
                  <a:ext cx="0" cy="2258720"/>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23" name="Google Shape;623;p29"/>
                <p:cNvSpPr/>
                <p:nvPr/>
              </p:nvSpPr>
              <p:spPr>
                <a:xfrm>
                  <a:off x="1025264" y="3798729"/>
                  <a:ext cx="7826676"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sp>
          <p:nvSpPr>
            <p:cNvPr id="624" name="Google Shape;624;p29"/>
            <p:cNvSpPr/>
            <p:nvPr/>
          </p:nvSpPr>
          <p:spPr>
            <a:xfrm>
              <a:off x="5185589" y="4382498"/>
              <a:ext cx="233436" cy="25606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25" name="Google Shape;625;p29"/>
            <p:cNvSpPr/>
            <p:nvPr/>
          </p:nvSpPr>
          <p:spPr>
            <a:xfrm>
              <a:off x="5184172" y="2750780"/>
              <a:ext cx="231594" cy="2543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26" name="Google Shape;626;p29"/>
            <p:cNvSpPr/>
            <p:nvPr/>
          </p:nvSpPr>
          <p:spPr>
            <a:xfrm>
              <a:off x="1025260" y="2729073"/>
              <a:ext cx="271151" cy="2974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27" name="Google Shape;627;p29"/>
            <p:cNvSpPr/>
            <p:nvPr/>
          </p:nvSpPr>
          <p:spPr>
            <a:xfrm>
              <a:off x="1062975" y="4356068"/>
              <a:ext cx="233436" cy="25606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628" name="Google Shape;628;p29"/>
          <p:cNvGrpSpPr/>
          <p:nvPr/>
        </p:nvGrpSpPr>
        <p:grpSpPr>
          <a:xfrm>
            <a:off x="450000" y="450000"/>
            <a:ext cx="9018000" cy="276999"/>
            <a:chOff x="450000" y="450000"/>
            <a:chExt cx="9018000" cy="276999"/>
          </a:xfrm>
        </p:grpSpPr>
        <p:sp>
          <p:nvSpPr>
            <p:cNvPr id="629" name="Google Shape;629;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30" name="Google Shape;630;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31" name="Google Shape;631;p29"/>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Khám phá</a:t>
            </a:r>
            <a:endParaRPr b="1" sz="2400">
              <a:solidFill>
                <a:srgbClr val="0C0C0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chemeClr val="dk1"/>
                </a:solidFill>
                <a:latin typeface="Arial"/>
                <a:ea typeface="Arial"/>
                <a:cs typeface="Arial"/>
                <a:sym typeface="Arial"/>
              </a:rPr>
              <a:t>Tư duy thiết kế</a:t>
            </a:r>
            <a:endParaRPr b="1" i="0" sz="3600" u="none" cap="none" strike="noStrike">
              <a:solidFill>
                <a:schemeClr val="dk1"/>
              </a:solidFill>
              <a:latin typeface="Arial"/>
              <a:ea typeface="Arial"/>
              <a:cs typeface="Arial"/>
              <a:sym typeface="Arial"/>
            </a:endParaRPr>
          </a:p>
        </p:txBody>
      </p:sp>
      <p:sp>
        <p:nvSpPr>
          <p:cNvPr id="72" name="Google Shape;72;p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7F7F7F"/>
                </a:solidFill>
                <a:latin typeface="Arial"/>
                <a:ea typeface="Arial"/>
                <a:cs typeface="Arial"/>
                <a:sym typeface="Arial"/>
              </a:rPr>
              <a:t>BÀI 1.</a:t>
            </a:r>
            <a:endParaRPr/>
          </a:p>
        </p:txBody>
      </p:sp>
      <p:grpSp>
        <p:nvGrpSpPr>
          <p:cNvPr id="73" name="Google Shape;73;p3"/>
          <p:cNvGrpSpPr/>
          <p:nvPr/>
        </p:nvGrpSpPr>
        <p:grpSpPr>
          <a:xfrm>
            <a:off x="1051644" y="3971927"/>
            <a:ext cx="5702300" cy="708006"/>
            <a:chOff x="1051644" y="4065237"/>
            <a:chExt cx="5702300" cy="708006"/>
          </a:xfrm>
        </p:grpSpPr>
        <p:sp>
          <p:nvSpPr>
            <p:cNvPr id="74" name="Google Shape;74;p3"/>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1.1. Tư duy thiết kế là gì và tại sao cần tư duy thiết kế?</a:t>
              </a:r>
              <a:endParaRPr b="0" i="0" sz="1800" u="none" cap="none" strike="noStrike">
                <a:solidFill>
                  <a:srgbClr val="3F3F3F"/>
                </a:solidFill>
                <a:latin typeface="Arial"/>
                <a:ea typeface="Arial"/>
                <a:cs typeface="Arial"/>
                <a:sym typeface="Arial"/>
              </a:endParaRPr>
            </a:p>
          </p:txBody>
        </p:sp>
        <p:sp>
          <p:nvSpPr>
            <p:cNvPr id="75" name="Google Shape;75;p3"/>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1429A0"/>
                </a:solidFill>
                <a:latin typeface="Calibri"/>
                <a:ea typeface="Calibri"/>
                <a:cs typeface="Calibri"/>
                <a:sym typeface="Calibri"/>
              </a:endParaRPr>
            </a:p>
          </p:txBody>
        </p:sp>
        <p:sp>
          <p:nvSpPr>
            <p:cNvPr id="76" name="Google Shape;76;p3"/>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A5A5A5"/>
                  </a:solidFill>
                  <a:latin typeface="Arial"/>
                  <a:ea typeface="Arial"/>
                  <a:cs typeface="Arial"/>
                  <a:sym typeface="Arial"/>
                </a:rPr>
                <a:t>1.2. Năm bước tư duy thiết kế</a:t>
              </a:r>
              <a:endParaRPr b="0" i="0" sz="1800" u="none" cap="none" strike="noStrike">
                <a:solidFill>
                  <a:srgbClr val="A5A5A5"/>
                </a:solidFill>
                <a:latin typeface="Arial"/>
                <a:ea typeface="Arial"/>
                <a:cs typeface="Arial"/>
                <a:sym typeface="Arial"/>
              </a:endParaRPr>
            </a:p>
          </p:txBody>
        </p:sp>
        <p:sp>
          <p:nvSpPr>
            <p:cNvPr id="77" name="Google Shape;77;p3"/>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1429A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grpSp>
        <p:nvGrpSpPr>
          <p:cNvPr id="638" name="Google Shape;638;p30"/>
          <p:cNvGrpSpPr/>
          <p:nvPr/>
        </p:nvGrpSpPr>
        <p:grpSpPr>
          <a:xfrm>
            <a:off x="560209" y="2040029"/>
            <a:ext cx="8782409" cy="215375"/>
            <a:chOff x="1027113" y="2045625"/>
            <a:chExt cx="8785225" cy="215444"/>
          </a:xfrm>
        </p:grpSpPr>
        <p:sp>
          <p:nvSpPr>
            <p:cNvPr id="639" name="Google Shape;639;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40" name="Google Shape;640;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#3: Phân tích</a:t>
              </a:r>
              <a:endParaRPr sz="1400">
                <a:solidFill>
                  <a:srgbClr val="262626"/>
                </a:solidFill>
                <a:latin typeface="Arial"/>
                <a:ea typeface="Arial"/>
                <a:cs typeface="Arial"/>
                <a:sym typeface="Arial"/>
              </a:endParaRPr>
            </a:p>
          </p:txBody>
        </p:sp>
      </p:grpSp>
      <p:sp>
        <p:nvSpPr>
          <p:cNvPr id="641" name="Google Shape;641;p30"/>
          <p:cNvSpPr/>
          <p:nvPr/>
        </p:nvSpPr>
        <p:spPr>
          <a:xfrm>
            <a:off x="712560" y="4700124"/>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quan sát, trò chuyện và cảm nhận!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Biến vấn đề đó thành vấn đề của chính mình.</a:t>
            </a:r>
            <a:endParaRPr/>
          </a:p>
        </p:txBody>
      </p:sp>
      <p:grpSp>
        <p:nvGrpSpPr>
          <p:cNvPr id="642" name="Google Shape;642;p30"/>
          <p:cNvGrpSpPr/>
          <p:nvPr/>
        </p:nvGrpSpPr>
        <p:grpSpPr>
          <a:xfrm>
            <a:off x="2365987" y="2679996"/>
            <a:ext cx="5323201" cy="1675275"/>
            <a:chOff x="2442422" y="2564058"/>
            <a:chExt cx="5323201" cy="1675275"/>
          </a:xfrm>
        </p:grpSpPr>
        <p:grpSp>
          <p:nvGrpSpPr>
            <p:cNvPr id="643" name="Google Shape;643;p30"/>
            <p:cNvGrpSpPr/>
            <p:nvPr/>
          </p:nvGrpSpPr>
          <p:grpSpPr>
            <a:xfrm>
              <a:off x="2442422" y="2564058"/>
              <a:ext cx="5323201" cy="1675275"/>
              <a:chOff x="2441617" y="2563781"/>
              <a:chExt cx="5324908" cy="1675812"/>
            </a:xfrm>
          </p:grpSpPr>
          <p:sp>
            <p:nvSpPr>
              <p:cNvPr id="644" name="Google Shape;644;p30"/>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45" name="Google Shape;645;p30"/>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a:p>
            </p:txBody>
          </p:sp>
          <p:sp>
            <p:nvSpPr>
              <p:cNvPr id="646" name="Google Shape;646;p30"/>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47" name="Google Shape;647;p30"/>
              <p:cNvSpPr txBox="1"/>
              <p:nvPr/>
            </p:nvSpPr>
            <p:spPr>
              <a:xfrm>
                <a:off x="3530812" y="363722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648" name="Google Shape;648;p30"/>
              <p:cNvSpPr/>
              <p:nvPr/>
            </p:nvSpPr>
            <p:spPr>
              <a:xfrm>
                <a:off x="4538882"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649" name="Google Shape;649;p30"/>
              <p:cNvSpPr txBox="1"/>
              <p:nvPr/>
            </p:nvSpPr>
            <p:spPr>
              <a:xfrm>
                <a:off x="4579444" y="296788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Phân tích</a:t>
                </a:r>
                <a:endParaRPr sz="1400">
                  <a:solidFill>
                    <a:srgbClr val="FFFFFF"/>
                  </a:solidFill>
                  <a:latin typeface="Arial"/>
                  <a:ea typeface="Arial"/>
                  <a:cs typeface="Arial"/>
                  <a:sym typeface="Arial"/>
                </a:endParaRPr>
              </a:p>
            </p:txBody>
          </p:sp>
          <p:sp>
            <p:nvSpPr>
              <p:cNvPr id="650" name="Google Shape;650;p30"/>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51" name="Google Shape;651;p30"/>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52" name="Google Shape;652;p30"/>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653" name="Google Shape;653;p30"/>
            <p:cNvSpPr txBox="1"/>
            <p:nvPr/>
          </p:nvSpPr>
          <p:spPr>
            <a:xfrm>
              <a:off x="5627860" y="3382786"/>
              <a:ext cx="1048918" cy="7540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tưởng và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Thiết kế mẫu</a:t>
              </a:r>
              <a:endParaRPr/>
            </a:p>
          </p:txBody>
        </p:sp>
      </p:grpSp>
      <p:grpSp>
        <p:nvGrpSpPr>
          <p:cNvPr id="654" name="Google Shape;654;p30"/>
          <p:cNvGrpSpPr/>
          <p:nvPr/>
        </p:nvGrpSpPr>
        <p:grpSpPr>
          <a:xfrm>
            <a:off x="450000" y="450000"/>
            <a:ext cx="9018000" cy="276999"/>
            <a:chOff x="450000" y="450000"/>
            <a:chExt cx="9018000" cy="276999"/>
          </a:xfrm>
        </p:grpSpPr>
        <p:sp>
          <p:nvSpPr>
            <p:cNvPr id="655" name="Google Shape;655;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56" name="Google Shape;656;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grpSp>
        <p:nvGrpSpPr>
          <p:cNvPr id="662" name="Google Shape;662;p31"/>
          <p:cNvGrpSpPr/>
          <p:nvPr/>
        </p:nvGrpSpPr>
        <p:grpSpPr>
          <a:xfrm>
            <a:off x="560209" y="2040029"/>
            <a:ext cx="8782409" cy="215375"/>
            <a:chOff x="1027113" y="2045625"/>
            <a:chExt cx="8785225" cy="215444"/>
          </a:xfrm>
        </p:grpSpPr>
        <p:sp>
          <p:nvSpPr>
            <p:cNvPr id="663" name="Google Shape;663;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64" name="Google Shape;664;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665" name="Google Shape;665;p31"/>
          <p:cNvSpPr/>
          <p:nvPr/>
        </p:nvSpPr>
        <p:spPr>
          <a:xfrm>
            <a:off x="710973" y="2318526"/>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tượng đại diện là một người giả định đại diện cho một kiểu người sử dụng một sản phẩm hoặc dịch vụ và dựa trên dữ liệu thu được từ các cuộc khảo sát.</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chúng ta tạo một đối tượng đại diện để tìm ra giải pháp và suy nghĩ từ góc nhìn của khách hàng, cũng như tạo sự đồng thuận, đối tượng đại diện được tạo ra trong quá trình phân tích sẽ là công cụ để xác định nhu cầu thật sự của khách hàng. Nếu thực sự hiểu và đồng cảm với đối tượng đại diện mà chúng ta đã tạo ra thì giải pháp của chúng ta sẽ là một giải pháp bền vững và cần thiết cho thế giới.</a:t>
            </a:r>
            <a:endParaRPr/>
          </a:p>
          <a:p>
            <a:pPr indent="0" lvl="0" marL="509588" marR="0" rtl="0" algn="l">
              <a:spcBef>
                <a:spcPts val="800"/>
              </a:spcBef>
              <a:spcAft>
                <a:spcPts val="0"/>
              </a:spcAft>
              <a:buNone/>
            </a:pPr>
            <a:r>
              <a:rPr lang="en-US" sz="1300">
                <a:solidFill>
                  <a:srgbClr val="262626"/>
                </a:solidFill>
                <a:latin typeface="Arial"/>
                <a:ea typeface="Arial"/>
                <a:cs typeface="Arial"/>
                <a:sym typeface="Arial"/>
              </a:rPr>
              <a:t>Những điều cần cân nhắc khi tạo đối tượng đại diện</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sử dụng nghiên cứu, chúng ta dự đoán sát nhất cách ứng xử của con người trong một tình huống và môi trường cụ thể. Bạn không cần phải nêu ra một khảo sát thực tế mà chỉ cần giới thiệu một người bạn thân, vẽ một đối tượng đại diện với một cá tính riêng biệt.</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Đừng lo nếu bạn thấy đối tượng đại diện không cân xứng. Đối tượng đại diện của bạn không nhất thiết phải là một đối tượng đại diện chung chung. Bạn có thể vẽ đối tượng đại diện theo các đặc điểm riêng, hơi thái quá cũng được.</a:t>
            </a:r>
            <a:endParaRPr/>
          </a:p>
        </p:txBody>
      </p:sp>
      <p:grpSp>
        <p:nvGrpSpPr>
          <p:cNvPr id="666" name="Google Shape;666;p31"/>
          <p:cNvGrpSpPr/>
          <p:nvPr/>
        </p:nvGrpSpPr>
        <p:grpSpPr>
          <a:xfrm>
            <a:off x="450000" y="450000"/>
            <a:ext cx="9018000" cy="276999"/>
            <a:chOff x="450000" y="450000"/>
            <a:chExt cx="9018000" cy="276999"/>
          </a:xfrm>
        </p:grpSpPr>
        <p:sp>
          <p:nvSpPr>
            <p:cNvPr id="667" name="Google Shape;667;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68" name="Google Shape;668;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69" name="Google Shape;669;p3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grpSp>
        <p:nvGrpSpPr>
          <p:cNvPr id="675" name="Google Shape;675;p32"/>
          <p:cNvGrpSpPr/>
          <p:nvPr/>
        </p:nvGrpSpPr>
        <p:grpSpPr>
          <a:xfrm>
            <a:off x="560209" y="2040029"/>
            <a:ext cx="8782409" cy="215375"/>
            <a:chOff x="1027113" y="2045625"/>
            <a:chExt cx="8785225" cy="215444"/>
          </a:xfrm>
        </p:grpSpPr>
        <p:sp>
          <p:nvSpPr>
            <p:cNvPr id="676" name="Google Shape;676;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77" name="Google Shape;677;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678" name="Google Shape;678;p32"/>
          <p:cNvSpPr/>
          <p:nvPr/>
        </p:nvSpPr>
        <p:spPr>
          <a:xfrm>
            <a:off x="710973" y="2318525"/>
            <a:ext cx="8630057"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Thông tin cá nhân</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 Sẽ dễ hình dung hơn nếu bạn tạo các yếu tố khách quan mô tả đối tượng đại diện như tuổi, giới tính và nghề nghiệp. Bằng cách phân chia đối tượng đại diện với những thông tin cơ bản này, bạn sẽ thấy rõ đối tượng đại diện đại diện cho nhóm người nào.</a:t>
            </a:r>
            <a:endParaRPr/>
          </a:p>
        </p:txBody>
      </p:sp>
      <p:sp>
        <p:nvSpPr>
          <p:cNvPr id="679" name="Google Shape;679;p32"/>
          <p:cNvSpPr/>
          <p:nvPr/>
        </p:nvSpPr>
        <p:spPr>
          <a:xfrm>
            <a:off x="1353503" y="3470168"/>
            <a:ext cx="7800657" cy="155567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_____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Công việc của tôi là ________________, và việc tôi làm là ________________.</a:t>
            </a:r>
            <a:endParaRPr/>
          </a:p>
        </p:txBody>
      </p:sp>
      <p:grpSp>
        <p:nvGrpSpPr>
          <p:cNvPr id="680" name="Google Shape;680;p32"/>
          <p:cNvGrpSpPr/>
          <p:nvPr/>
        </p:nvGrpSpPr>
        <p:grpSpPr>
          <a:xfrm>
            <a:off x="450000" y="450000"/>
            <a:ext cx="9018000" cy="276999"/>
            <a:chOff x="450000" y="450000"/>
            <a:chExt cx="9018000" cy="276999"/>
          </a:xfrm>
        </p:grpSpPr>
        <p:sp>
          <p:nvSpPr>
            <p:cNvPr id="681" name="Google Shape;681;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82" name="Google Shape;682;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83" name="Google Shape;683;p3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pSp>
        <p:nvGrpSpPr>
          <p:cNvPr id="689" name="Google Shape;689;p33"/>
          <p:cNvGrpSpPr/>
          <p:nvPr/>
        </p:nvGrpSpPr>
        <p:grpSpPr>
          <a:xfrm>
            <a:off x="560209" y="2040029"/>
            <a:ext cx="8782409" cy="215375"/>
            <a:chOff x="1027113" y="2045625"/>
            <a:chExt cx="8785225" cy="215444"/>
          </a:xfrm>
        </p:grpSpPr>
        <p:sp>
          <p:nvSpPr>
            <p:cNvPr id="690" name="Google Shape;690;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91" name="Google Shape;691;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692" name="Google Shape;692;p33"/>
          <p:cNvSpPr/>
          <p:nvPr/>
        </p:nvSpPr>
        <p:spPr>
          <a:xfrm>
            <a:off x="710973" y="2318727"/>
            <a:ext cx="8630057" cy="366940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Điểm tiếp xúc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sẽ gặp kiểu người nào, cần mang gì theo, trong môi trường nào?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nhìn vào cuộc sống của đối tượng đại diện thông qua các tầng lớp xã hội, nhu yếu phẩm và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môi trường chính, chúng ta có thể xác định cụ thể họ muốn gì trong môi trường nào, và cần cân nhắc những yếu tố nào để giải pháp có ý nghĩa và được sử dụng để phát triển trong tương lai.</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Tầng lớp xã hội: Đối tượng đại diện sống cùng, nói chuyện và chia sẻ suy nghĩ với kiểu người nào? Hãy nghĩ đến những người xung quanh đối tượng đại diện đó, và lý do họ ở bên đối tượng đại diện.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Nhu yếu phẩm: Đồ vật nào quan trọng với đối tượng đại diện hoặc luôn được đối tượng đại diện </a:t>
            </a:r>
            <a:endParaRPr b="0" i="0" sz="1300" u="none" cap="none" strike="noStrike">
              <a:solidFill>
                <a:srgbClr val="262626"/>
              </a:solidFill>
              <a:latin typeface="Arial"/>
              <a:ea typeface="Arial"/>
              <a:cs typeface="Arial"/>
              <a:sym typeface="Arial"/>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mang theo? Trong khi tìm hiểu về nhu yếu phẩm, hãy nghĩ đến lý do tại sao chúng lại cần thiết cho đối tượng đại diện.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Môi trường chính: Đối tượng đại diện thường dành thời gian của mình ở đâu? Hãy nghĩ đến tất cả, </a:t>
            </a:r>
            <a:endParaRPr b="0" i="0" sz="1300" u="none" cap="none" strike="noStrike">
              <a:solidFill>
                <a:srgbClr val="262626"/>
              </a:solidFill>
              <a:latin typeface="Arial"/>
              <a:ea typeface="Arial"/>
              <a:cs typeface="Arial"/>
              <a:sym typeface="Arial"/>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từ môi trường vật lý như trường học, cửa hàng, ngân hàng và bến xe buýt, cũng như môi trường số </a:t>
            </a:r>
            <a:endParaRPr b="0" i="0" sz="1300" u="none" cap="none" strike="noStrike">
              <a:solidFill>
                <a:srgbClr val="262626"/>
              </a:solidFill>
              <a:latin typeface="Arial"/>
              <a:ea typeface="Arial"/>
              <a:cs typeface="Arial"/>
              <a:sym typeface="Arial"/>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như trang web, trang SNS và ứng dụng di động.</a:t>
            </a:r>
            <a:endParaRPr/>
          </a:p>
        </p:txBody>
      </p:sp>
      <p:grpSp>
        <p:nvGrpSpPr>
          <p:cNvPr id="693" name="Google Shape;693;p33"/>
          <p:cNvGrpSpPr/>
          <p:nvPr/>
        </p:nvGrpSpPr>
        <p:grpSpPr>
          <a:xfrm>
            <a:off x="450000" y="450000"/>
            <a:ext cx="9018000" cy="276999"/>
            <a:chOff x="450000" y="450000"/>
            <a:chExt cx="9018000" cy="276999"/>
          </a:xfrm>
        </p:grpSpPr>
        <p:sp>
          <p:nvSpPr>
            <p:cNvPr id="694" name="Google Shape;694;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695" name="Google Shape;695;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696" name="Google Shape;696;p3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34"/>
          <p:cNvGrpSpPr/>
          <p:nvPr/>
        </p:nvGrpSpPr>
        <p:grpSpPr>
          <a:xfrm>
            <a:off x="560209" y="2040029"/>
            <a:ext cx="8782409" cy="215375"/>
            <a:chOff x="1027113" y="2045625"/>
            <a:chExt cx="8785225" cy="215444"/>
          </a:xfrm>
        </p:grpSpPr>
        <p:sp>
          <p:nvSpPr>
            <p:cNvPr id="703" name="Google Shape;703;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04" name="Google Shape;704;p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705" name="Google Shape;705;p34"/>
          <p:cNvSpPr/>
          <p:nvPr/>
        </p:nvSpPr>
        <p:spPr>
          <a:xfrm>
            <a:off x="710973" y="2318525"/>
            <a:ext cx="8630057" cy="256140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Giá trị</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kết quả khảo sát, hãy xác định “giá trị” mà khách hàng cho là có ý nghĩa. Điều gì là quan trọng nhất với họ? Điều gì làm cho họ hạnh phúc? Bạn có muốn duy trì điều gì không? </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những câu hỏi sau, hãy tìm ra giá trị cốt lõi mà đối tượng đại diện của chúng ta có.</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giải quyết vấn đề đúng hướng, việc tìm ra giá trị cốt lõi mà đối tượng đại diện cho là có ý nghĩa là vô cùng quan trọng.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706" name="Google Shape;706;p34"/>
          <p:cNvSpPr/>
          <p:nvPr/>
        </p:nvSpPr>
        <p:spPr>
          <a:xfrm>
            <a:off x="1328841" y="4287493"/>
            <a:ext cx="7906385" cy="1353005"/>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thích thú là _______________________________________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với tôi là 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rất ghét là  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______________________________________________ .</a:t>
            </a:r>
            <a:endParaRPr/>
          </a:p>
        </p:txBody>
      </p:sp>
      <p:grpSp>
        <p:nvGrpSpPr>
          <p:cNvPr id="707" name="Google Shape;707;p34"/>
          <p:cNvGrpSpPr/>
          <p:nvPr/>
        </p:nvGrpSpPr>
        <p:grpSpPr>
          <a:xfrm>
            <a:off x="450000" y="450000"/>
            <a:ext cx="9018000" cy="276999"/>
            <a:chOff x="450000" y="450000"/>
            <a:chExt cx="9018000" cy="276999"/>
          </a:xfrm>
        </p:grpSpPr>
        <p:sp>
          <p:nvSpPr>
            <p:cNvPr id="708" name="Google Shape;708;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709" name="Google Shape;709;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10" name="Google Shape;710;p3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grpSp>
        <p:nvGrpSpPr>
          <p:cNvPr id="716" name="Google Shape;716;p35"/>
          <p:cNvGrpSpPr/>
          <p:nvPr/>
        </p:nvGrpSpPr>
        <p:grpSpPr>
          <a:xfrm>
            <a:off x="560209" y="2040029"/>
            <a:ext cx="8782409" cy="215375"/>
            <a:chOff x="1027113" y="2045625"/>
            <a:chExt cx="8785225" cy="215444"/>
          </a:xfrm>
        </p:grpSpPr>
        <p:sp>
          <p:nvSpPr>
            <p:cNvPr id="717" name="Google Shape;717;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18" name="Google Shape;718;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719" name="Google Shape;719;p35"/>
          <p:cNvSpPr/>
          <p:nvPr/>
        </p:nvSpPr>
        <p:spPr>
          <a:xfrm>
            <a:off x="710973" y="2318525"/>
            <a:ext cx="8630057" cy="175554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Hành vi</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tả các hành động thể hiện giá trị cốt lõi của đối tượng đại diện.</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tình cảnh khó khăn, mỗi người sẽ thể hiện một hành vi khác nhau tùy theo giá trị của họ. </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xem xét và liệt kê những hành vi liên quan trực tiếp hoặc gián tiếp đến vấn đề và thể hiện rõ nhất suy nghĩ của đối tượng đại diện.</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720" name="Google Shape;720;p35"/>
          <p:cNvGrpSpPr/>
          <p:nvPr/>
        </p:nvGrpSpPr>
        <p:grpSpPr>
          <a:xfrm>
            <a:off x="450000" y="450000"/>
            <a:ext cx="9018000" cy="276999"/>
            <a:chOff x="450000" y="450000"/>
            <a:chExt cx="9018000" cy="276999"/>
          </a:xfrm>
        </p:grpSpPr>
        <p:sp>
          <p:nvSpPr>
            <p:cNvPr id="721" name="Google Shape;721;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722" name="Google Shape;722;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23" name="Google Shape;723;p3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36"/>
          <p:cNvGrpSpPr/>
          <p:nvPr/>
        </p:nvGrpSpPr>
        <p:grpSpPr>
          <a:xfrm>
            <a:off x="560209" y="2044065"/>
            <a:ext cx="8782409" cy="215375"/>
            <a:chOff x="1027113" y="2045625"/>
            <a:chExt cx="8785225" cy="215444"/>
          </a:xfrm>
        </p:grpSpPr>
        <p:sp>
          <p:nvSpPr>
            <p:cNvPr id="730" name="Google Shape;730;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31" name="Google Shape;731;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a:t>
              </a:r>
              <a:endParaRPr/>
            </a:p>
          </p:txBody>
        </p:sp>
      </p:grpSp>
      <p:sp>
        <p:nvSpPr>
          <p:cNvPr id="732" name="Google Shape;732;p36"/>
          <p:cNvSpPr/>
          <p:nvPr/>
        </p:nvSpPr>
        <p:spPr>
          <a:xfrm>
            <a:off x="710973" y="2316798"/>
            <a:ext cx="8630057" cy="205870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   Mong muốn</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Mô tả mong muốn của khách hàng theo giá trị cốt lõi và hành vi của họ.</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Bằng cách tìm hiểu rõ mong muốn của khách hàng và viết về mong muốn đó, ta có thể đặt ra hướng giải pháp để phát triển sau này.</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bất tiện mà đối tượng đại diện cảm thấy là gì, và bạn muốn giải quyết chúng theo hướng nào?</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Đầu tiên là phải giải quyết điều gì? Có thể cải thiện điều gì?</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mong muốn mà bạn đã mô tả theo suy nghĩ của đối tượng đại diện và hãy nghĩ đến những ưu tiên của họ.</a:t>
            </a:r>
            <a:endParaRPr/>
          </a:p>
        </p:txBody>
      </p:sp>
      <p:grpSp>
        <p:nvGrpSpPr>
          <p:cNvPr id="733" name="Google Shape;733;p36"/>
          <p:cNvGrpSpPr/>
          <p:nvPr/>
        </p:nvGrpSpPr>
        <p:grpSpPr>
          <a:xfrm>
            <a:off x="450000" y="450000"/>
            <a:ext cx="9018000" cy="276999"/>
            <a:chOff x="450000" y="450000"/>
            <a:chExt cx="9018000" cy="276999"/>
          </a:xfrm>
        </p:grpSpPr>
        <p:sp>
          <p:nvSpPr>
            <p:cNvPr id="734" name="Google Shape;734;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735" name="Google Shape;735;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36" name="Google Shape;736;p3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37"/>
          <p:cNvGrpSpPr/>
          <p:nvPr/>
        </p:nvGrpSpPr>
        <p:grpSpPr>
          <a:xfrm>
            <a:off x="560209" y="2040463"/>
            <a:ext cx="8782409" cy="215375"/>
            <a:chOff x="1027113" y="2045625"/>
            <a:chExt cx="8785225" cy="215444"/>
          </a:xfrm>
        </p:grpSpPr>
        <p:sp>
          <p:nvSpPr>
            <p:cNvPr id="743" name="Google Shape;743;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4" name="Google Shape;744;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 (Ví dụ):</a:t>
              </a:r>
              <a:endParaRPr/>
            </a:p>
          </p:txBody>
        </p:sp>
      </p:grpSp>
      <p:sp>
        <p:nvSpPr>
          <p:cNvPr id="745" name="Google Shape;745;p37"/>
          <p:cNvSpPr/>
          <p:nvPr/>
        </p:nvSpPr>
        <p:spPr>
          <a:xfrm>
            <a:off x="712560" y="2593901"/>
            <a:ext cx="8344944" cy="1947620"/>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55 tuổi.</a:t>
            </a:r>
            <a:endParaRPr sz="1400">
              <a:solidFill>
                <a:srgbClr val="1428A0"/>
              </a:solidFill>
              <a:latin typeface="Arial"/>
              <a:ea typeface="Arial"/>
              <a:cs typeface="Arial"/>
              <a:sym typeface="Arial"/>
            </a:endParaRPr>
          </a:p>
          <a:p>
            <a:pPr indent="0" lvl="0" marL="0" marR="0" rtl="0" algn="l">
              <a:spcBef>
                <a:spcPts val="0"/>
              </a:spcBef>
              <a:spcAft>
                <a:spcPts val="0"/>
              </a:spcAft>
              <a:buNone/>
            </a:pPr>
            <a:r>
              <a:rPr lang="en-US" sz="1400">
                <a:solidFill>
                  <a:srgbClr val="1428A0"/>
                </a:solidFill>
                <a:latin typeface="Arial"/>
                <a:ea typeface="Arial"/>
                <a:cs typeface="Arial"/>
                <a:sym typeface="Arial"/>
              </a:rPr>
              <a:t>Tôi là một công nhân xây dựng được trả lương hàng ngày, và những gì tôi làm là xây dựng những ngôi nhà nằm ở khu vực ngoại ô.</a:t>
            </a:r>
            <a:endParaRPr sz="1400">
              <a:solidFill>
                <a:srgbClr val="1428A0"/>
              </a:solidFill>
              <a:latin typeface="Arial"/>
              <a:ea typeface="Arial"/>
              <a:cs typeface="Arial"/>
              <a:sym typeface="Arial"/>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thích thú là phiếu ăn uống do chính quyền thành phố cung cấp.</a:t>
            </a:r>
            <a:endParaRPr sz="1400">
              <a:solidFill>
                <a:srgbClr val="1428A0"/>
              </a:solidFill>
              <a:latin typeface="Arial"/>
              <a:ea typeface="Arial"/>
              <a:cs typeface="Arial"/>
              <a:sym typeface="Arial"/>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tiết kiệm tiền nhiều nhất có thể vì tôi có thể không có việc để làm nếu tôi già đi.</a:t>
            </a:r>
            <a:endParaRPr sz="1400">
              <a:solidFill>
                <a:srgbClr val="1428A0"/>
              </a:solidFill>
              <a:latin typeface="Arial"/>
              <a:ea typeface="Arial"/>
              <a:cs typeface="Arial"/>
              <a:sym typeface="Arial"/>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hiện tượng mờ trong mắt gần đây làm tôi rất khó chịu.</a:t>
            </a:r>
            <a:endParaRPr sz="1400">
              <a:solidFill>
                <a:srgbClr val="1428A0"/>
              </a:solidFill>
              <a:latin typeface="Arial"/>
              <a:ea typeface="Arial"/>
              <a:cs typeface="Arial"/>
              <a:sym typeface="Arial"/>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đạt được sự ổn định kinh tế mà không phải lo lắng về sinh kế</a:t>
            </a:r>
            <a:endParaRPr sz="1400">
              <a:solidFill>
                <a:srgbClr val="1428A0"/>
              </a:solidFill>
              <a:latin typeface="Arial"/>
              <a:ea typeface="Arial"/>
              <a:cs typeface="Arial"/>
              <a:sym typeface="Arial"/>
            </a:endParaRPr>
          </a:p>
        </p:txBody>
      </p:sp>
      <p:grpSp>
        <p:nvGrpSpPr>
          <p:cNvPr id="746" name="Google Shape;746;p37"/>
          <p:cNvGrpSpPr/>
          <p:nvPr/>
        </p:nvGrpSpPr>
        <p:grpSpPr>
          <a:xfrm>
            <a:off x="450000" y="450000"/>
            <a:ext cx="9018000" cy="276999"/>
            <a:chOff x="450000" y="450000"/>
            <a:chExt cx="9018000" cy="276999"/>
          </a:xfrm>
        </p:grpSpPr>
        <p:sp>
          <p:nvSpPr>
            <p:cNvPr id="747" name="Google Shape;747;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748" name="Google Shape;748;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749" name="Google Shape;749;p3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38"/>
          <p:cNvGrpSpPr/>
          <p:nvPr/>
        </p:nvGrpSpPr>
        <p:grpSpPr>
          <a:xfrm>
            <a:off x="560209" y="2038930"/>
            <a:ext cx="8782409" cy="215375"/>
            <a:chOff x="1027113" y="2045625"/>
            <a:chExt cx="8785225" cy="215444"/>
          </a:xfrm>
        </p:grpSpPr>
        <p:sp>
          <p:nvSpPr>
            <p:cNvPr id="756" name="Google Shape;756;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57" name="Google Shape;757;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Đối tượng đại diện (Ví dụ):</a:t>
              </a:r>
              <a:endParaRPr/>
            </a:p>
          </p:txBody>
        </p:sp>
      </p:grpSp>
      <p:grpSp>
        <p:nvGrpSpPr>
          <p:cNvPr id="758" name="Google Shape;758;p38"/>
          <p:cNvGrpSpPr/>
          <p:nvPr/>
        </p:nvGrpSpPr>
        <p:grpSpPr>
          <a:xfrm>
            <a:off x="489318" y="2650300"/>
            <a:ext cx="8853300" cy="3355958"/>
            <a:chOff x="489318" y="2701100"/>
            <a:chExt cx="8853300" cy="3355958"/>
          </a:xfrm>
        </p:grpSpPr>
        <p:grpSp>
          <p:nvGrpSpPr>
            <p:cNvPr id="759" name="Google Shape;759;p38"/>
            <p:cNvGrpSpPr/>
            <p:nvPr/>
          </p:nvGrpSpPr>
          <p:grpSpPr>
            <a:xfrm>
              <a:off x="560209" y="2701100"/>
              <a:ext cx="8782409" cy="3355958"/>
              <a:chOff x="560389" y="1520826"/>
              <a:chExt cx="8785225" cy="4537075"/>
            </a:xfrm>
          </p:grpSpPr>
          <p:sp>
            <p:nvSpPr>
              <p:cNvPr id="760" name="Google Shape;760;p38"/>
              <p:cNvSpPr/>
              <p:nvPr/>
            </p:nvSpPr>
            <p:spPr>
              <a:xfrm>
                <a:off x="560389" y="152082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55 / Nam</a:t>
                </a:r>
                <a:endParaRPr sz="1200">
                  <a:solidFill>
                    <a:srgbClr val="000000"/>
                  </a:solidFill>
                  <a:latin typeface="Arial"/>
                  <a:ea typeface="Arial"/>
                  <a:cs typeface="Arial"/>
                  <a:sym typeface="Arial"/>
                </a:endParaRPr>
              </a:p>
            </p:txBody>
          </p:sp>
          <p:sp>
            <p:nvSpPr>
              <p:cNvPr id="761" name="Google Shape;761;p38"/>
              <p:cNvSpPr/>
              <p:nvPr/>
            </p:nvSpPr>
            <p:spPr>
              <a:xfrm>
                <a:off x="560389" y="244283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Công nhân xây dựng được trả lương theo ngày</a:t>
                </a:r>
                <a:endParaRPr sz="1200">
                  <a:solidFill>
                    <a:srgbClr val="000000"/>
                  </a:solidFill>
                  <a:latin typeface="Arial"/>
                  <a:ea typeface="Arial"/>
                  <a:cs typeface="Arial"/>
                  <a:sym typeface="Arial"/>
                </a:endParaRPr>
              </a:p>
            </p:txBody>
          </p:sp>
          <p:sp>
            <p:nvSpPr>
              <p:cNvPr id="762" name="Google Shape;762;p38"/>
              <p:cNvSpPr/>
              <p:nvPr/>
            </p:nvSpPr>
            <p:spPr>
              <a:xfrm>
                <a:off x="560389" y="336483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Nhóm cộng đồng chưa được nhiều hỗ trợ</a:t>
                </a:r>
                <a:endParaRPr sz="1200">
                  <a:solidFill>
                    <a:srgbClr val="000000"/>
                  </a:solidFill>
                  <a:latin typeface="Arial"/>
                  <a:ea typeface="Arial"/>
                  <a:cs typeface="Arial"/>
                  <a:sym typeface="Arial"/>
                </a:endParaRPr>
              </a:p>
            </p:txBody>
          </p:sp>
          <p:sp>
            <p:nvSpPr>
              <p:cNvPr id="763" name="Google Shape;763;p38"/>
              <p:cNvSpPr/>
              <p:nvPr/>
            </p:nvSpPr>
            <p:spPr>
              <a:xfrm>
                <a:off x="560389" y="428684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Sống ở ngoại thành</a:t>
                </a:r>
                <a:endParaRPr sz="1200">
                  <a:solidFill>
                    <a:srgbClr val="000000"/>
                  </a:solidFill>
                  <a:latin typeface="Arial"/>
                  <a:ea typeface="Arial"/>
                  <a:cs typeface="Arial"/>
                  <a:sym typeface="Arial"/>
                </a:endParaRPr>
              </a:p>
            </p:txBody>
          </p:sp>
          <p:sp>
            <p:nvSpPr>
              <p:cNvPr id="764" name="Google Shape;764;p38"/>
              <p:cNvSpPr/>
              <p:nvPr/>
            </p:nvSpPr>
            <p:spPr>
              <a:xfrm>
                <a:off x="560389" y="520884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Máy đo đường huyết</a:t>
                </a:r>
                <a:endParaRPr sz="1200">
                  <a:solidFill>
                    <a:schemeClr val="dk1"/>
                  </a:solidFill>
                  <a:latin typeface="Arial"/>
                  <a:ea typeface="Arial"/>
                  <a:cs typeface="Arial"/>
                  <a:sym typeface="Arial"/>
                </a:endParaRPr>
              </a:p>
            </p:txBody>
          </p:sp>
          <p:sp>
            <p:nvSpPr>
              <p:cNvPr id="765" name="Google Shape;765;p38"/>
              <p:cNvSpPr/>
              <p:nvPr/>
            </p:nvSpPr>
            <p:spPr>
              <a:xfrm>
                <a:off x="3405189" y="1520826"/>
                <a:ext cx="5940425" cy="268719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66" name="Google Shape;766;p38"/>
              <p:cNvSpPr/>
              <p:nvPr/>
            </p:nvSpPr>
            <p:spPr>
              <a:xfrm>
                <a:off x="3405189" y="1520826"/>
                <a:ext cx="5940425" cy="32067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67" name="Google Shape;767;p38"/>
              <p:cNvSpPr/>
              <p:nvPr/>
            </p:nvSpPr>
            <p:spPr>
              <a:xfrm>
                <a:off x="3887788"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Đến phòng khám y tế để kiểm tra các bệnh về mắt</a:t>
                </a:r>
                <a:endParaRPr sz="1200">
                  <a:solidFill>
                    <a:schemeClr val="dk1"/>
                  </a:solidFill>
                  <a:latin typeface="Arial"/>
                  <a:ea typeface="Arial"/>
                  <a:cs typeface="Arial"/>
                  <a:sym typeface="Arial"/>
                </a:endParaRPr>
              </a:p>
            </p:txBody>
          </p:sp>
          <p:sp>
            <p:nvSpPr>
              <p:cNvPr id="768" name="Google Shape;768;p38"/>
              <p:cNvSpPr/>
              <p:nvPr/>
            </p:nvSpPr>
            <p:spPr>
              <a:xfrm>
                <a:off x="569080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Nhận tư vấn y tế với chi phí y tế thấp hoặc miễn phí</a:t>
                </a:r>
                <a:endParaRPr sz="1200">
                  <a:solidFill>
                    <a:schemeClr val="dk1"/>
                  </a:solidFill>
                  <a:latin typeface="Arial"/>
                  <a:ea typeface="Arial"/>
                  <a:cs typeface="Arial"/>
                  <a:sym typeface="Arial"/>
                </a:endParaRPr>
              </a:p>
            </p:txBody>
          </p:sp>
          <p:sp>
            <p:nvSpPr>
              <p:cNvPr id="769" name="Google Shape;769;p38"/>
              <p:cNvSpPr/>
              <p:nvPr/>
            </p:nvSpPr>
            <p:spPr>
              <a:xfrm>
                <a:off x="749382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Ăn đồ ngọt mà không phải lo về bệnh tiểu đường</a:t>
                </a:r>
                <a:endParaRPr sz="1200">
                  <a:solidFill>
                    <a:schemeClr val="dk1"/>
                  </a:solidFill>
                  <a:latin typeface="Arial"/>
                  <a:ea typeface="Arial"/>
                  <a:cs typeface="Arial"/>
                  <a:sym typeface="Arial"/>
                </a:endParaRPr>
              </a:p>
            </p:txBody>
          </p:sp>
          <p:sp>
            <p:nvSpPr>
              <p:cNvPr id="770" name="Google Shape;770;p38"/>
              <p:cNvSpPr/>
              <p:nvPr/>
            </p:nvSpPr>
            <p:spPr>
              <a:xfrm rot="5400000">
                <a:off x="5924550" y="3845537"/>
                <a:ext cx="901700" cy="800100"/>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71" name="Google Shape;771;p38"/>
              <p:cNvSpPr txBox="1"/>
              <p:nvPr/>
            </p:nvSpPr>
            <p:spPr>
              <a:xfrm>
                <a:off x="4350018" y="1573438"/>
                <a:ext cx="527043"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Giá trị</a:t>
                </a:r>
                <a:endParaRPr sz="1200">
                  <a:solidFill>
                    <a:srgbClr val="262626"/>
                  </a:solidFill>
                  <a:latin typeface="Arial"/>
                  <a:ea typeface="Arial"/>
                  <a:cs typeface="Arial"/>
                  <a:sym typeface="Arial"/>
                </a:endParaRPr>
              </a:p>
            </p:txBody>
          </p:sp>
          <p:sp>
            <p:nvSpPr>
              <p:cNvPr id="772" name="Google Shape;772;p38"/>
              <p:cNvSpPr txBox="1"/>
              <p:nvPr/>
            </p:nvSpPr>
            <p:spPr>
              <a:xfrm>
                <a:off x="7208918" y="1573438"/>
                <a:ext cx="615237"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Hành vi</a:t>
                </a:r>
                <a:endParaRPr/>
              </a:p>
            </p:txBody>
          </p:sp>
          <p:grpSp>
            <p:nvGrpSpPr>
              <p:cNvPr id="773" name="Google Shape;773;p38"/>
              <p:cNvGrpSpPr/>
              <p:nvPr/>
            </p:nvGrpSpPr>
            <p:grpSpPr>
              <a:xfrm>
                <a:off x="3517146" y="1918809"/>
                <a:ext cx="5699464" cy="369062"/>
                <a:chOff x="3517146" y="1918809"/>
                <a:chExt cx="5699464" cy="369062"/>
              </a:xfrm>
            </p:grpSpPr>
            <p:sp>
              <p:nvSpPr>
                <p:cNvPr id="774" name="Google Shape;774;p38"/>
                <p:cNvSpPr/>
                <p:nvPr/>
              </p:nvSpPr>
              <p:spPr>
                <a:xfrm>
                  <a:off x="5634038" y="20334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75" name="Google Shape;775;p38"/>
                <p:cNvSpPr/>
                <p:nvPr/>
              </p:nvSpPr>
              <p:spPr>
                <a:xfrm>
                  <a:off x="3517146" y="19188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Ổn định kinh tế</a:t>
                  </a:r>
                  <a:endParaRPr sz="1200">
                    <a:solidFill>
                      <a:schemeClr val="dk1"/>
                    </a:solidFill>
                    <a:latin typeface="Arial"/>
                    <a:ea typeface="Arial"/>
                    <a:cs typeface="Arial"/>
                    <a:sym typeface="Arial"/>
                  </a:endParaRPr>
                </a:p>
              </p:txBody>
            </p:sp>
            <p:sp>
              <p:nvSpPr>
                <p:cNvPr id="776" name="Google Shape;776;p38"/>
                <p:cNvSpPr/>
                <p:nvPr/>
              </p:nvSpPr>
              <p:spPr>
                <a:xfrm>
                  <a:off x="5816463" y="19188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Tìm kiếm sự ổn định kinh tế</a:t>
                  </a:r>
                  <a:endParaRPr sz="1200">
                    <a:solidFill>
                      <a:schemeClr val="dk1"/>
                    </a:solidFill>
                    <a:latin typeface="Arial"/>
                    <a:ea typeface="Arial"/>
                    <a:cs typeface="Arial"/>
                    <a:sym typeface="Arial"/>
                  </a:endParaRPr>
                </a:p>
              </p:txBody>
            </p:sp>
          </p:grpSp>
          <p:grpSp>
            <p:nvGrpSpPr>
              <p:cNvPr id="777" name="Google Shape;777;p38"/>
              <p:cNvGrpSpPr/>
              <p:nvPr/>
            </p:nvGrpSpPr>
            <p:grpSpPr>
              <a:xfrm>
                <a:off x="3517145" y="2368071"/>
                <a:ext cx="5699464" cy="369062"/>
                <a:chOff x="3515557" y="1944209"/>
                <a:chExt cx="5699464" cy="369062"/>
              </a:xfrm>
            </p:grpSpPr>
            <p:sp>
              <p:nvSpPr>
                <p:cNvPr id="778" name="Google Shape;778;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79" name="Google Shape;779;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Thích ăn đồ ngọt</a:t>
                  </a:r>
                  <a:endParaRPr sz="1200">
                    <a:solidFill>
                      <a:schemeClr val="dk1"/>
                    </a:solidFill>
                    <a:latin typeface="Arial"/>
                    <a:ea typeface="Arial"/>
                    <a:cs typeface="Arial"/>
                    <a:sym typeface="Arial"/>
                  </a:endParaRPr>
                </a:p>
              </p:txBody>
            </p:sp>
            <p:sp>
              <p:nvSpPr>
                <p:cNvPr id="780" name="Google Shape;780;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Ăn đồ ngọt mặc dù mắc bệnh tiểu đường</a:t>
                  </a:r>
                  <a:endParaRPr sz="1200">
                    <a:solidFill>
                      <a:schemeClr val="dk1"/>
                    </a:solidFill>
                    <a:latin typeface="Arial"/>
                    <a:ea typeface="Arial"/>
                    <a:cs typeface="Arial"/>
                    <a:sym typeface="Arial"/>
                  </a:endParaRPr>
                </a:p>
              </p:txBody>
            </p:sp>
          </p:grpSp>
          <p:grpSp>
            <p:nvGrpSpPr>
              <p:cNvPr id="781" name="Google Shape;781;p38"/>
              <p:cNvGrpSpPr/>
              <p:nvPr/>
            </p:nvGrpSpPr>
            <p:grpSpPr>
              <a:xfrm>
                <a:off x="3517145" y="2816954"/>
                <a:ext cx="5699464" cy="369062"/>
                <a:chOff x="3515557" y="1944209"/>
                <a:chExt cx="5699464" cy="369062"/>
              </a:xfrm>
            </p:grpSpPr>
            <p:sp>
              <p:nvSpPr>
                <p:cNvPr id="782" name="Google Shape;782;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83" name="Google Shape;783;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Nghiện rượu</a:t>
                  </a:r>
                  <a:endParaRPr sz="1200">
                    <a:solidFill>
                      <a:schemeClr val="dk1"/>
                    </a:solidFill>
                    <a:latin typeface="Arial"/>
                    <a:ea typeface="Arial"/>
                    <a:cs typeface="Arial"/>
                    <a:sym typeface="Arial"/>
                  </a:endParaRPr>
                </a:p>
              </p:txBody>
            </p:sp>
            <p:sp>
              <p:nvSpPr>
                <p:cNvPr id="784" name="Google Shape;784;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Uống một chai rượu mỗi ngày</a:t>
                  </a:r>
                  <a:endParaRPr sz="1200">
                    <a:solidFill>
                      <a:schemeClr val="dk1"/>
                    </a:solidFill>
                    <a:latin typeface="Arial"/>
                    <a:ea typeface="Arial"/>
                    <a:cs typeface="Arial"/>
                    <a:sym typeface="Arial"/>
                  </a:endParaRPr>
                </a:p>
              </p:txBody>
            </p:sp>
          </p:grpSp>
          <p:grpSp>
            <p:nvGrpSpPr>
              <p:cNvPr id="785" name="Google Shape;785;p38"/>
              <p:cNvGrpSpPr/>
              <p:nvPr/>
            </p:nvGrpSpPr>
            <p:grpSpPr>
              <a:xfrm>
                <a:off x="3517145" y="3266595"/>
                <a:ext cx="5699464" cy="369062"/>
                <a:chOff x="3515557" y="1944209"/>
                <a:chExt cx="5699464" cy="369062"/>
              </a:xfrm>
            </p:grpSpPr>
            <p:sp>
              <p:nvSpPr>
                <p:cNvPr id="786" name="Google Shape;786;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87" name="Google Shape;787;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Sinh kế</a:t>
                  </a:r>
                  <a:endParaRPr sz="1200">
                    <a:solidFill>
                      <a:schemeClr val="dk1"/>
                    </a:solidFill>
                    <a:latin typeface="Arial"/>
                    <a:ea typeface="Arial"/>
                    <a:cs typeface="Arial"/>
                    <a:sym typeface="Arial"/>
                  </a:endParaRPr>
                </a:p>
              </p:txBody>
            </p:sp>
            <p:sp>
              <p:nvSpPr>
                <p:cNvPr id="788" name="Google Shape;788;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Luôn mua các sản phẩm giá rẻ</a:t>
                  </a:r>
                  <a:endParaRPr sz="1200">
                    <a:solidFill>
                      <a:schemeClr val="dk1"/>
                    </a:solidFill>
                    <a:latin typeface="Arial"/>
                    <a:ea typeface="Arial"/>
                    <a:cs typeface="Arial"/>
                    <a:sym typeface="Arial"/>
                  </a:endParaRPr>
                </a:p>
              </p:txBody>
            </p:sp>
          </p:grpSp>
          <p:grpSp>
            <p:nvGrpSpPr>
              <p:cNvPr id="789" name="Google Shape;789;p38"/>
              <p:cNvGrpSpPr/>
              <p:nvPr/>
            </p:nvGrpSpPr>
            <p:grpSpPr>
              <a:xfrm>
                <a:off x="3517145" y="3715857"/>
                <a:ext cx="5699464" cy="369062"/>
                <a:chOff x="3515557" y="1944209"/>
                <a:chExt cx="5699464" cy="369062"/>
              </a:xfrm>
            </p:grpSpPr>
            <p:sp>
              <p:nvSpPr>
                <p:cNvPr id="790" name="Google Shape;790;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91" name="Google Shape;791;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92" name="Google Shape;792;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sp>
            <p:nvSpPr>
              <p:cNvPr id="793" name="Google Shape;793;p38"/>
              <p:cNvSpPr txBox="1"/>
              <p:nvPr/>
            </p:nvSpPr>
            <p:spPr>
              <a:xfrm>
                <a:off x="4230722" y="4860321"/>
                <a:ext cx="915095"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1</a:t>
                </a:r>
                <a:endParaRPr/>
              </a:p>
            </p:txBody>
          </p:sp>
          <p:sp>
            <p:nvSpPr>
              <p:cNvPr id="794" name="Google Shape;794;p38"/>
              <p:cNvSpPr txBox="1"/>
              <p:nvPr/>
            </p:nvSpPr>
            <p:spPr>
              <a:xfrm>
                <a:off x="6051636" y="4860321"/>
                <a:ext cx="954868"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2</a:t>
                </a:r>
                <a:endParaRPr/>
              </a:p>
            </p:txBody>
          </p:sp>
          <p:sp>
            <p:nvSpPr>
              <p:cNvPr id="795" name="Google Shape;795;p38"/>
              <p:cNvSpPr txBox="1"/>
              <p:nvPr/>
            </p:nvSpPr>
            <p:spPr>
              <a:xfrm>
                <a:off x="7836763" y="4860321"/>
                <a:ext cx="915095"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3</a:t>
                </a:r>
                <a:endParaRPr/>
              </a:p>
            </p:txBody>
          </p:sp>
          <p:sp>
            <p:nvSpPr>
              <p:cNvPr id="796" name="Google Shape;796;p38"/>
              <p:cNvSpPr txBox="1"/>
              <p:nvPr/>
            </p:nvSpPr>
            <p:spPr>
              <a:xfrm>
                <a:off x="1379334" y="1550900"/>
                <a:ext cx="104658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Tuổi/Giới tính</a:t>
                </a:r>
                <a:endParaRPr sz="1200">
                  <a:solidFill>
                    <a:srgbClr val="1428A0"/>
                  </a:solidFill>
                  <a:latin typeface="Arial"/>
                  <a:ea typeface="Arial"/>
                  <a:cs typeface="Arial"/>
                  <a:sym typeface="Arial"/>
                </a:endParaRPr>
              </a:p>
            </p:txBody>
          </p:sp>
          <p:sp>
            <p:nvSpPr>
              <p:cNvPr id="797" name="Google Shape;797;p38"/>
              <p:cNvSpPr txBox="1"/>
              <p:nvPr/>
            </p:nvSpPr>
            <p:spPr>
              <a:xfrm>
                <a:off x="1435451" y="2477999"/>
                <a:ext cx="934336"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Nghề nghiệp</a:t>
                </a:r>
                <a:endParaRPr sz="1200">
                  <a:solidFill>
                    <a:srgbClr val="1428A0"/>
                  </a:solidFill>
                  <a:latin typeface="Arial"/>
                  <a:ea typeface="Arial"/>
                  <a:cs typeface="Arial"/>
                  <a:sym typeface="Arial"/>
                </a:endParaRPr>
              </a:p>
            </p:txBody>
          </p:sp>
          <p:sp>
            <p:nvSpPr>
              <p:cNvPr id="798" name="Google Shape;798;p38"/>
              <p:cNvSpPr txBox="1"/>
              <p:nvPr/>
            </p:nvSpPr>
            <p:spPr>
              <a:xfrm>
                <a:off x="1361883" y="3417800"/>
                <a:ext cx="1081477"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Tầng lớp xã hội</a:t>
                </a:r>
                <a:endParaRPr sz="1200">
                  <a:solidFill>
                    <a:srgbClr val="1428A0"/>
                  </a:solidFill>
                  <a:latin typeface="Arial"/>
                  <a:ea typeface="Arial"/>
                  <a:cs typeface="Arial"/>
                  <a:sym typeface="Arial"/>
                </a:endParaRPr>
              </a:p>
            </p:txBody>
          </p:sp>
          <p:sp>
            <p:nvSpPr>
              <p:cNvPr id="799" name="Google Shape;799;p38"/>
              <p:cNvSpPr txBox="1"/>
              <p:nvPr/>
            </p:nvSpPr>
            <p:spPr>
              <a:xfrm>
                <a:off x="1293963" y="4332198"/>
                <a:ext cx="1217326"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Hoàn cảnh xã hội</a:t>
                </a:r>
                <a:endParaRPr sz="1200">
                  <a:solidFill>
                    <a:srgbClr val="1428A0"/>
                  </a:solidFill>
                  <a:latin typeface="Arial"/>
                  <a:ea typeface="Arial"/>
                  <a:cs typeface="Arial"/>
                  <a:sym typeface="Arial"/>
                </a:endParaRPr>
              </a:p>
            </p:txBody>
          </p:sp>
          <p:sp>
            <p:nvSpPr>
              <p:cNvPr id="800" name="Google Shape;800;p38"/>
              <p:cNvSpPr txBox="1"/>
              <p:nvPr/>
            </p:nvSpPr>
            <p:spPr>
              <a:xfrm>
                <a:off x="1373847" y="5246599"/>
                <a:ext cx="1057551"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Nhu yếu phẩm</a:t>
                </a:r>
                <a:endParaRPr sz="1200">
                  <a:solidFill>
                    <a:srgbClr val="1428A0"/>
                  </a:solidFill>
                  <a:latin typeface="Arial"/>
                  <a:ea typeface="Arial"/>
                  <a:cs typeface="Arial"/>
                  <a:sym typeface="Arial"/>
                </a:endParaRPr>
              </a:p>
            </p:txBody>
          </p:sp>
        </p:grpSp>
        <p:sp>
          <p:nvSpPr>
            <p:cNvPr descr="Construction worker" id="801" name="Google Shape;801;p38"/>
            <p:cNvSpPr/>
            <p:nvPr/>
          </p:nvSpPr>
          <p:spPr>
            <a:xfrm>
              <a:off x="489318" y="2829471"/>
              <a:ext cx="829970" cy="829970"/>
            </a:xfrm>
            <a:prstGeom prst="rect">
              <a:avLst/>
            </a:prstGeom>
            <a:noFill/>
            <a:ln>
              <a:noFill/>
            </a:ln>
          </p:spPr>
        </p:sp>
      </p:grpSp>
      <p:grpSp>
        <p:nvGrpSpPr>
          <p:cNvPr id="802" name="Google Shape;802;p38"/>
          <p:cNvGrpSpPr/>
          <p:nvPr/>
        </p:nvGrpSpPr>
        <p:grpSpPr>
          <a:xfrm>
            <a:off x="450000" y="450000"/>
            <a:ext cx="9018000" cy="276999"/>
            <a:chOff x="450000" y="450000"/>
            <a:chExt cx="9018000" cy="276999"/>
          </a:xfrm>
        </p:grpSpPr>
        <p:sp>
          <p:nvSpPr>
            <p:cNvPr id="803" name="Google Shape;803;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804" name="Google Shape;804;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805" name="Google Shape;805;p3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Phân tích</a:t>
            </a:r>
            <a:endParaRPr b="1" sz="2400">
              <a:solidFill>
                <a:srgbClr val="0C0C0C"/>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grpSp>
        <p:nvGrpSpPr>
          <p:cNvPr id="811" name="Google Shape;811;p39"/>
          <p:cNvGrpSpPr/>
          <p:nvPr/>
        </p:nvGrpSpPr>
        <p:grpSpPr>
          <a:xfrm>
            <a:off x="560209" y="1551918"/>
            <a:ext cx="8782410" cy="4535621"/>
            <a:chOff x="560209" y="1562078"/>
            <a:chExt cx="8782410" cy="4535621"/>
          </a:xfrm>
        </p:grpSpPr>
        <p:sp>
          <p:nvSpPr>
            <p:cNvPr id="812" name="Google Shape;812;p39"/>
            <p:cNvSpPr/>
            <p:nvPr/>
          </p:nvSpPr>
          <p:spPr>
            <a:xfrm>
              <a:off x="560209" y="156207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3" name="Google Shape;813;p39"/>
            <p:cNvSpPr/>
            <p:nvPr/>
          </p:nvSpPr>
          <p:spPr>
            <a:xfrm>
              <a:off x="560209" y="248378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4" name="Google Shape;814;p39"/>
            <p:cNvSpPr/>
            <p:nvPr/>
          </p:nvSpPr>
          <p:spPr>
            <a:xfrm>
              <a:off x="560209" y="3405497"/>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5" name="Google Shape;815;p39"/>
            <p:cNvSpPr/>
            <p:nvPr/>
          </p:nvSpPr>
          <p:spPr>
            <a:xfrm>
              <a:off x="560209" y="432720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6" name="Google Shape;816;p39"/>
            <p:cNvSpPr/>
            <p:nvPr/>
          </p:nvSpPr>
          <p:spPr>
            <a:xfrm>
              <a:off x="560209" y="524891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7" name="Google Shape;817;p39"/>
            <p:cNvSpPr/>
            <p:nvPr/>
          </p:nvSpPr>
          <p:spPr>
            <a:xfrm>
              <a:off x="3404098" y="1562078"/>
              <a:ext cx="5938521" cy="2686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8" name="Google Shape;818;p39"/>
            <p:cNvSpPr/>
            <p:nvPr/>
          </p:nvSpPr>
          <p:spPr>
            <a:xfrm>
              <a:off x="3404098" y="1562078"/>
              <a:ext cx="5938521" cy="32057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9" name="Google Shape;819;p39"/>
            <p:cNvSpPr/>
            <p:nvPr/>
          </p:nvSpPr>
          <p:spPr>
            <a:xfrm>
              <a:off x="3886541"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0" name="Google Shape;820;p39"/>
            <p:cNvSpPr/>
            <p:nvPr/>
          </p:nvSpPr>
          <p:spPr>
            <a:xfrm>
              <a:off x="5688984"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1" name="Google Shape;821;p39"/>
            <p:cNvSpPr/>
            <p:nvPr/>
          </p:nvSpPr>
          <p:spPr>
            <a:xfrm>
              <a:off x="7491427"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2" name="Google Shape;822;p39"/>
            <p:cNvSpPr/>
            <p:nvPr/>
          </p:nvSpPr>
          <p:spPr>
            <a:xfrm rot="5400000">
              <a:off x="5922651" y="3886043"/>
              <a:ext cx="901411" cy="799844"/>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3" name="Google Shape;823;p39"/>
            <p:cNvSpPr txBox="1"/>
            <p:nvPr/>
          </p:nvSpPr>
          <p:spPr>
            <a:xfrm>
              <a:off x="4311025" y="1614675"/>
              <a:ext cx="602070"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Giá trị</a:t>
              </a:r>
              <a:endParaRPr sz="1400">
                <a:solidFill>
                  <a:srgbClr val="262626"/>
                </a:solidFill>
                <a:latin typeface="Arial"/>
                <a:ea typeface="Arial"/>
                <a:cs typeface="Arial"/>
                <a:sym typeface="Arial"/>
              </a:endParaRPr>
            </a:p>
          </p:txBody>
        </p:sp>
        <p:sp>
          <p:nvSpPr>
            <p:cNvPr id="824" name="Google Shape;824;p39"/>
            <p:cNvSpPr txBox="1"/>
            <p:nvPr/>
          </p:nvSpPr>
          <p:spPr>
            <a:xfrm>
              <a:off x="7165731" y="1614675"/>
              <a:ext cx="696794"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Hành vi</a:t>
              </a:r>
              <a:endParaRPr/>
            </a:p>
          </p:txBody>
        </p:sp>
        <p:sp>
          <p:nvSpPr>
            <p:cNvPr id="825" name="Google Shape;825;p39"/>
            <p:cNvSpPr/>
            <p:nvPr/>
          </p:nvSpPr>
          <p:spPr>
            <a:xfrm>
              <a:off x="5632232" y="2074577"/>
              <a:ext cx="177743" cy="139655"/>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6" name="Google Shape;826;p39"/>
            <p:cNvSpPr/>
            <p:nvPr/>
          </p:nvSpPr>
          <p:spPr>
            <a:xfrm>
              <a:off x="3516019" y="1959933"/>
              <a:ext cx="2192082"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7" name="Google Shape;827;p39"/>
            <p:cNvSpPr/>
            <p:nvPr/>
          </p:nvSpPr>
          <p:spPr>
            <a:xfrm>
              <a:off x="5814599" y="1959933"/>
              <a:ext cx="3399057"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28" name="Google Shape;828;p39"/>
            <p:cNvGrpSpPr/>
            <p:nvPr/>
          </p:nvGrpSpPr>
          <p:grpSpPr>
            <a:xfrm>
              <a:off x="3516017" y="2409051"/>
              <a:ext cx="5697637" cy="368944"/>
              <a:chOff x="3515557" y="1944209"/>
              <a:chExt cx="5699464" cy="369062"/>
            </a:xfrm>
          </p:grpSpPr>
          <p:sp>
            <p:nvSpPr>
              <p:cNvPr id="829" name="Google Shape;829;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0" name="Google Shape;830;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1" name="Google Shape;831;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32" name="Google Shape;832;p39"/>
            <p:cNvGrpSpPr/>
            <p:nvPr/>
          </p:nvGrpSpPr>
          <p:grpSpPr>
            <a:xfrm>
              <a:off x="3557060" y="2857790"/>
              <a:ext cx="5697637" cy="368944"/>
              <a:chOff x="3515557" y="1944209"/>
              <a:chExt cx="5699464" cy="369062"/>
            </a:xfrm>
          </p:grpSpPr>
          <p:sp>
            <p:nvSpPr>
              <p:cNvPr id="833" name="Google Shape;833;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4" name="Google Shape;834;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5" name="Google Shape;835;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36" name="Google Shape;836;p39"/>
            <p:cNvGrpSpPr/>
            <p:nvPr/>
          </p:nvGrpSpPr>
          <p:grpSpPr>
            <a:xfrm>
              <a:off x="3516017" y="3307287"/>
              <a:ext cx="5697637" cy="368944"/>
              <a:chOff x="3515557" y="1944209"/>
              <a:chExt cx="5699464" cy="369062"/>
            </a:xfrm>
          </p:grpSpPr>
          <p:sp>
            <p:nvSpPr>
              <p:cNvPr id="837" name="Google Shape;837;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8" name="Google Shape;838;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9" name="Google Shape;839;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40" name="Google Shape;840;p39"/>
            <p:cNvGrpSpPr/>
            <p:nvPr/>
          </p:nvGrpSpPr>
          <p:grpSpPr>
            <a:xfrm>
              <a:off x="3516017" y="3756405"/>
              <a:ext cx="5697637" cy="368944"/>
              <a:chOff x="3515557" y="1944209"/>
              <a:chExt cx="5699464" cy="369062"/>
            </a:xfrm>
          </p:grpSpPr>
          <p:sp>
            <p:nvSpPr>
              <p:cNvPr id="841" name="Google Shape;841;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42" name="Google Shape;842;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43" name="Google Shape;843;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44" name="Google Shape;844;p39"/>
            <p:cNvSpPr txBox="1"/>
            <p:nvPr/>
          </p:nvSpPr>
          <p:spPr>
            <a:xfrm>
              <a:off x="4212535" y="4900502"/>
              <a:ext cx="94846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1</a:t>
              </a:r>
              <a:endParaRPr/>
            </a:p>
          </p:txBody>
        </p:sp>
        <p:sp>
          <p:nvSpPr>
            <p:cNvPr id="845" name="Google Shape;845;p39"/>
            <p:cNvSpPr txBox="1"/>
            <p:nvPr/>
          </p:nvSpPr>
          <p:spPr>
            <a:xfrm>
              <a:off x="6014978" y="4900502"/>
              <a:ext cx="94846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2</a:t>
              </a:r>
              <a:endParaRPr/>
            </a:p>
          </p:txBody>
        </p:sp>
        <p:sp>
          <p:nvSpPr>
            <p:cNvPr id="846" name="Google Shape;846;p39"/>
            <p:cNvSpPr txBox="1"/>
            <p:nvPr/>
          </p:nvSpPr>
          <p:spPr>
            <a:xfrm>
              <a:off x="7817420" y="4900502"/>
              <a:ext cx="94846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3</a:t>
              </a:r>
              <a:endParaRPr/>
            </a:p>
          </p:txBody>
        </p:sp>
        <p:sp>
          <p:nvSpPr>
            <p:cNvPr id="847" name="Google Shape;847;p39"/>
            <p:cNvSpPr txBox="1"/>
            <p:nvPr/>
          </p:nvSpPr>
          <p:spPr>
            <a:xfrm>
              <a:off x="1303549" y="1667274"/>
              <a:ext cx="1196931"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Tuổi/Giới tính</a:t>
              </a:r>
              <a:endParaRPr sz="1400">
                <a:solidFill>
                  <a:srgbClr val="262626"/>
                </a:solidFill>
                <a:latin typeface="Arial"/>
                <a:ea typeface="Arial"/>
                <a:cs typeface="Arial"/>
                <a:sym typeface="Arial"/>
              </a:endParaRPr>
            </a:p>
          </p:txBody>
        </p:sp>
        <p:sp>
          <p:nvSpPr>
            <p:cNvPr id="848" name="Google Shape;848;p39"/>
            <p:cNvSpPr txBox="1"/>
            <p:nvPr/>
          </p:nvSpPr>
          <p:spPr>
            <a:xfrm>
              <a:off x="1366863" y="2594077"/>
              <a:ext cx="1070293"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Nghề nghiệp</a:t>
              </a:r>
              <a:endParaRPr sz="1400">
                <a:solidFill>
                  <a:srgbClr val="262626"/>
                </a:solidFill>
                <a:latin typeface="Arial"/>
                <a:ea typeface="Arial"/>
                <a:cs typeface="Arial"/>
                <a:sym typeface="Arial"/>
              </a:endParaRPr>
            </a:p>
          </p:txBody>
        </p:sp>
        <p:sp>
          <p:nvSpPr>
            <p:cNvPr id="849" name="Google Shape;849;p39"/>
            <p:cNvSpPr txBox="1"/>
            <p:nvPr/>
          </p:nvSpPr>
          <p:spPr>
            <a:xfrm>
              <a:off x="1282546" y="3533575"/>
              <a:ext cx="1238929"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Tầng lớp xã hội</a:t>
              </a:r>
              <a:endParaRPr sz="1400">
                <a:solidFill>
                  <a:srgbClr val="262626"/>
                </a:solidFill>
                <a:latin typeface="Arial"/>
                <a:ea typeface="Arial"/>
                <a:cs typeface="Arial"/>
                <a:sym typeface="Arial"/>
              </a:endParaRPr>
            </a:p>
          </p:txBody>
        </p:sp>
        <p:sp>
          <p:nvSpPr>
            <p:cNvPr id="850" name="Google Shape;850;p39"/>
            <p:cNvSpPr txBox="1"/>
            <p:nvPr/>
          </p:nvSpPr>
          <p:spPr>
            <a:xfrm>
              <a:off x="1204129" y="4447682"/>
              <a:ext cx="1395767"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Hoàn cảnh xã hội</a:t>
              </a:r>
              <a:endParaRPr sz="1400">
                <a:solidFill>
                  <a:srgbClr val="262626"/>
                </a:solidFill>
                <a:latin typeface="Arial"/>
                <a:ea typeface="Arial"/>
                <a:cs typeface="Arial"/>
                <a:sym typeface="Arial"/>
              </a:endParaRPr>
            </a:p>
          </p:txBody>
        </p:sp>
        <p:sp>
          <p:nvSpPr>
            <p:cNvPr id="851" name="Google Shape;851;p39"/>
            <p:cNvSpPr txBox="1"/>
            <p:nvPr/>
          </p:nvSpPr>
          <p:spPr>
            <a:xfrm>
              <a:off x="1295819" y="5361789"/>
              <a:ext cx="1212383"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Nhu yếu phẩm</a:t>
              </a:r>
              <a:endParaRPr sz="1400">
                <a:solidFill>
                  <a:srgbClr val="262626"/>
                </a:solidFill>
                <a:latin typeface="Arial"/>
                <a:ea typeface="Arial"/>
                <a:cs typeface="Arial"/>
                <a:sym typeface="Arial"/>
              </a:endParaRPr>
            </a:p>
          </p:txBody>
        </p:sp>
        <p:sp>
          <p:nvSpPr>
            <p:cNvPr descr="Man" id="852" name="Google Shape;852;p39"/>
            <p:cNvSpPr/>
            <p:nvPr/>
          </p:nvSpPr>
          <p:spPr>
            <a:xfrm>
              <a:off x="1183451" y="1821483"/>
              <a:ext cx="4016810" cy="4016810"/>
            </a:xfrm>
            <a:prstGeom prst="rect">
              <a:avLst/>
            </a:prstGeom>
            <a:noFill/>
            <a:ln>
              <a:noFill/>
            </a:ln>
          </p:spPr>
        </p:sp>
      </p:grpSp>
      <p:grpSp>
        <p:nvGrpSpPr>
          <p:cNvPr id="853" name="Google Shape;853;p39"/>
          <p:cNvGrpSpPr/>
          <p:nvPr/>
        </p:nvGrpSpPr>
        <p:grpSpPr>
          <a:xfrm>
            <a:off x="450000" y="450000"/>
            <a:ext cx="9018000" cy="276999"/>
            <a:chOff x="450000" y="450000"/>
            <a:chExt cx="9018000" cy="276999"/>
          </a:xfrm>
        </p:grpSpPr>
        <p:sp>
          <p:nvSpPr>
            <p:cNvPr id="854" name="Google Shape;854;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Phụ lục Đối tượng đại diện</a:t>
              </a:r>
              <a:endParaRPr b="1" sz="1800">
                <a:solidFill>
                  <a:srgbClr val="FFFFFF"/>
                </a:solidFill>
                <a:latin typeface="Arial"/>
                <a:ea typeface="Arial"/>
                <a:cs typeface="Arial"/>
                <a:sym typeface="Arial"/>
              </a:endParaRPr>
            </a:p>
          </p:txBody>
        </p:sp>
        <p:sp>
          <p:nvSpPr>
            <p:cNvPr id="855" name="Google Shape;855;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0C0C0C"/>
                </a:solidFill>
                <a:latin typeface="Arial"/>
                <a:ea typeface="Arial"/>
                <a:cs typeface="Arial"/>
                <a:sym typeface="Arial"/>
              </a:rPr>
              <a:t>Tư duy thiết kế</a:t>
            </a:r>
            <a:endParaRPr/>
          </a:p>
        </p:txBody>
      </p:sp>
      <p:grpSp>
        <p:nvGrpSpPr>
          <p:cNvPr id="84" name="Google Shape;84;p4"/>
          <p:cNvGrpSpPr/>
          <p:nvPr/>
        </p:nvGrpSpPr>
        <p:grpSpPr>
          <a:xfrm>
            <a:off x="560209" y="2040029"/>
            <a:ext cx="8782409" cy="215375"/>
            <a:chOff x="1027113" y="2045625"/>
            <a:chExt cx="8785225" cy="215444"/>
          </a:xfrm>
        </p:grpSpPr>
        <p:sp>
          <p:nvSpPr>
            <p:cNvPr id="85" name="Google Shape;85;p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 name="Google Shape;86;p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sp>
        <p:nvSpPr>
          <p:cNvPr id="87" name="Google Shape;87;p4"/>
          <p:cNvSpPr/>
          <p:nvPr/>
        </p:nvSpPr>
        <p:spPr>
          <a:xfrm>
            <a:off x="712560" y="2370758"/>
            <a:ext cx="8630057" cy="3453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a:t>
            </a:r>
            <a:r>
              <a:rPr lang="en-US" sz="1300">
                <a:solidFill>
                  <a:srgbClr val="00B050"/>
                </a:solidFill>
                <a:latin typeface="Arial"/>
                <a:ea typeface="Arial"/>
                <a:cs typeface="Arial"/>
                <a:sym typeface="Arial"/>
              </a:rPr>
              <a:t>cách tư duy </a:t>
            </a:r>
            <a:r>
              <a:rPr lang="en-US" sz="1300">
                <a:solidFill>
                  <a:srgbClr val="262626"/>
                </a:solidFill>
                <a:latin typeface="Arial"/>
                <a:ea typeface="Arial"/>
                <a:cs typeface="Arial"/>
                <a:sym typeface="Arial"/>
              </a:rPr>
              <a:t>giúp bạn </a:t>
            </a:r>
            <a:r>
              <a:rPr lang="en-US" sz="1300">
                <a:solidFill>
                  <a:srgbClr val="193EB0"/>
                </a:solidFill>
                <a:latin typeface="Arial"/>
                <a:ea typeface="Arial"/>
                <a:cs typeface="Arial"/>
                <a:sym typeface="Arial"/>
              </a:rPr>
              <a:t>cải tiến </a:t>
            </a:r>
            <a:r>
              <a:rPr lang="en-US" sz="1300">
                <a:solidFill>
                  <a:srgbClr val="262626"/>
                </a:solidFill>
                <a:latin typeface="Arial"/>
                <a:ea typeface="Arial"/>
                <a:cs typeface="Arial"/>
                <a:sym typeface="Arial"/>
              </a:rPr>
              <a:t>và </a:t>
            </a:r>
            <a:r>
              <a:rPr lang="en-US" sz="1300">
                <a:solidFill>
                  <a:srgbClr val="193EB0"/>
                </a:solidFill>
                <a:latin typeface="Arial"/>
                <a:ea typeface="Arial"/>
                <a:cs typeface="Arial"/>
                <a:sym typeface="Arial"/>
              </a:rPr>
              <a:t>giải quyết </a:t>
            </a:r>
            <a:r>
              <a:rPr lang="en-US" sz="1300">
                <a:solidFill>
                  <a:srgbClr val="262626"/>
                </a:solidFill>
                <a:latin typeface="Arial"/>
                <a:ea typeface="Arial"/>
                <a:cs typeface="Arial"/>
                <a:sym typeface="Arial"/>
              </a:rPr>
              <a:t>vấn đề </a:t>
            </a:r>
            <a:r>
              <a:rPr lang="en-US" sz="1300">
                <a:solidFill>
                  <a:srgbClr val="FF0000"/>
                </a:solidFill>
                <a:latin typeface="Arial"/>
                <a:ea typeface="Arial"/>
                <a:cs typeface="Arial"/>
                <a:sym typeface="Arial"/>
              </a:rPr>
              <a:t>giống như một nhà thiết kế</a:t>
            </a:r>
            <a:r>
              <a:rPr lang="en-US" sz="1300">
                <a:solidFill>
                  <a:srgbClr val="262626"/>
                </a:solidFill>
                <a:latin typeface="Arial"/>
                <a:ea typeface="Arial"/>
                <a:cs typeface="Arial"/>
                <a:sym typeface="Arial"/>
              </a:rPr>
              <a:t>.</a:t>
            </a:r>
            <a:endParaRPr/>
          </a:p>
        </p:txBody>
      </p:sp>
      <p:grpSp>
        <p:nvGrpSpPr>
          <p:cNvPr id="88" name="Google Shape;88;p4"/>
          <p:cNvGrpSpPr/>
          <p:nvPr/>
        </p:nvGrpSpPr>
        <p:grpSpPr>
          <a:xfrm>
            <a:off x="2594666" y="3027350"/>
            <a:ext cx="6747951" cy="2835030"/>
            <a:chOff x="2594666" y="3027350"/>
            <a:chExt cx="6747951" cy="2835030"/>
          </a:xfrm>
        </p:grpSpPr>
        <p:sp>
          <p:nvSpPr>
            <p:cNvPr id="89" name="Google Shape;89;p4"/>
            <p:cNvSpPr/>
            <p:nvPr/>
          </p:nvSpPr>
          <p:spPr>
            <a:xfrm>
              <a:off x="3977226" y="3122951"/>
              <a:ext cx="5365391" cy="2639441"/>
            </a:xfrm>
            <a:prstGeom prst="rect">
              <a:avLst/>
            </a:prstGeom>
            <a:gradFill>
              <a:gsLst>
                <a:gs pos="0">
                  <a:srgbClr val="D8D8D8"/>
                </a:gs>
                <a:gs pos="24000">
                  <a:srgbClr val="D8D8D8"/>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90" name="Google Shape;90;p4"/>
            <p:cNvCxnSpPr/>
            <p:nvPr/>
          </p:nvCxnSpPr>
          <p:spPr>
            <a:xfrm>
              <a:off x="4813863" y="3132755"/>
              <a:ext cx="0" cy="2729625"/>
            </a:xfrm>
            <a:prstGeom prst="straightConnector1">
              <a:avLst/>
            </a:prstGeom>
            <a:noFill/>
            <a:ln cap="flat" cmpd="sng" w="9525">
              <a:solidFill>
                <a:srgbClr val="A5A5A5"/>
              </a:solidFill>
              <a:prstDash val="solid"/>
              <a:miter lim="800000"/>
              <a:headEnd len="sm" w="sm" type="none"/>
              <a:tailEnd len="sm" w="sm" type="none"/>
            </a:ln>
          </p:spPr>
        </p:cxnSp>
        <p:sp>
          <p:nvSpPr>
            <p:cNvPr id="91" name="Google Shape;91;p4"/>
            <p:cNvSpPr/>
            <p:nvPr/>
          </p:nvSpPr>
          <p:spPr>
            <a:xfrm>
              <a:off x="4944054" y="3167099"/>
              <a:ext cx="4398563" cy="26394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“Tư duy thiết kế </a:t>
              </a:r>
              <a:r>
                <a:rPr b="1" lang="en-US" sz="1600" u="sng">
                  <a:solidFill>
                    <a:schemeClr val="dk1"/>
                  </a:solidFill>
                  <a:latin typeface="Arial"/>
                  <a:ea typeface="Arial"/>
                  <a:cs typeface="Arial"/>
                  <a:sym typeface="Arial"/>
                </a:rPr>
                <a:t>là cách tiếp cận đổi mới lấy con người làm trung tâm </a:t>
              </a:r>
              <a:r>
                <a:rPr b="1" lang="en-US" sz="1600">
                  <a:solidFill>
                    <a:schemeClr val="dk1"/>
                  </a:solidFill>
                  <a:latin typeface="Arial"/>
                  <a:ea typeface="Arial"/>
                  <a:cs typeface="Arial"/>
                  <a:sym typeface="Arial"/>
                </a:rPr>
                <a:t>bằng bộ công cụ </a:t>
              </a:r>
              <a:endParaRPr/>
            </a:p>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của nhà thiết kế nhằm </a:t>
              </a:r>
              <a:r>
                <a:rPr b="1" lang="en-US" sz="1600" u="sng">
                  <a:solidFill>
                    <a:schemeClr val="dk1"/>
                  </a:solidFill>
                  <a:latin typeface="Arial"/>
                  <a:ea typeface="Arial"/>
                  <a:cs typeface="Arial"/>
                  <a:sym typeface="Arial"/>
                </a:rPr>
                <a:t>kết hợp nhu cầu của</a:t>
              </a:r>
              <a:endParaRPr/>
            </a:p>
            <a:p>
              <a:pPr indent="0" lvl="0" marL="0" marR="0" rtl="0" algn="l">
                <a:lnSpc>
                  <a:spcPct val="150000"/>
                </a:lnSpc>
                <a:spcBef>
                  <a:spcPts val="0"/>
                </a:spcBef>
                <a:spcAft>
                  <a:spcPts val="0"/>
                </a:spcAft>
                <a:buNone/>
              </a:pPr>
              <a:r>
                <a:rPr b="1" lang="en-US" sz="1600" u="sng">
                  <a:solidFill>
                    <a:schemeClr val="dk1"/>
                  </a:solidFill>
                  <a:latin typeface="Arial"/>
                  <a:ea typeface="Arial"/>
                  <a:cs typeface="Arial"/>
                  <a:sym typeface="Arial"/>
                </a:rPr>
                <a:t>con người, khả năng của công nghệ và </a:t>
              </a:r>
              <a:endParaRPr/>
            </a:p>
            <a:p>
              <a:pPr indent="0" lvl="0" marL="0" marR="0" rtl="0" algn="l">
                <a:lnSpc>
                  <a:spcPct val="150000"/>
                </a:lnSpc>
                <a:spcBef>
                  <a:spcPts val="0"/>
                </a:spcBef>
                <a:spcAft>
                  <a:spcPts val="0"/>
                </a:spcAft>
                <a:buNone/>
              </a:pPr>
              <a:r>
                <a:rPr b="1" lang="en-US" sz="1600" u="sng">
                  <a:solidFill>
                    <a:schemeClr val="dk1"/>
                  </a:solidFill>
                  <a:latin typeface="Arial"/>
                  <a:ea typeface="Arial"/>
                  <a:cs typeface="Arial"/>
                  <a:sym typeface="Arial"/>
                </a:rPr>
                <a:t>điều kiện để</a:t>
              </a:r>
              <a:r>
                <a:rPr b="1" lang="en-US" sz="1600">
                  <a:solidFill>
                    <a:schemeClr val="dk1"/>
                  </a:solidFill>
                  <a:latin typeface="Arial"/>
                  <a:ea typeface="Arial"/>
                  <a:cs typeface="Arial"/>
                  <a:sym typeface="Arial"/>
                </a:rPr>
                <a:t> kinh doanh thành công thành </a:t>
              </a:r>
              <a:endParaRPr/>
            </a:p>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một khối.”</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 Tim Brown, Giám đốc Điều hành IDEO</a:t>
              </a:r>
              <a:endParaRPr b="1" sz="1600">
                <a:solidFill>
                  <a:schemeClr val="dk1"/>
                </a:solidFill>
                <a:latin typeface="Arial"/>
                <a:ea typeface="Arial"/>
                <a:cs typeface="Arial"/>
                <a:sym typeface="Arial"/>
              </a:endParaRPr>
            </a:p>
          </p:txBody>
        </p:sp>
        <p:pic>
          <p:nvPicPr>
            <p:cNvPr id="92" name="Google Shape;92;p4"/>
            <p:cNvPicPr preferRelativeResize="0"/>
            <p:nvPr/>
          </p:nvPicPr>
          <p:blipFill rotWithShape="1">
            <a:blip r:embed="rId3">
              <a:alphaModFix/>
            </a:blip>
            <a:srcRect b="25961" l="24638" r="45644" t="3273"/>
            <a:stretch/>
          </p:blipFill>
          <p:spPr>
            <a:xfrm>
              <a:off x="2594666" y="3027350"/>
              <a:ext cx="2211033" cy="2835030"/>
            </a:xfrm>
            <a:prstGeom prst="rect">
              <a:avLst/>
            </a:prstGeom>
            <a:noFill/>
            <a:ln>
              <a:noFill/>
            </a:ln>
          </p:spPr>
        </p:pic>
      </p:grpSp>
      <p:sp>
        <p:nvSpPr>
          <p:cNvPr id="93" name="Google Shape;93;p4"/>
          <p:cNvSpPr txBox="1"/>
          <p:nvPr/>
        </p:nvSpPr>
        <p:spPr>
          <a:xfrm>
            <a:off x="712560" y="5974663"/>
            <a:ext cx="36595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Nguồn: ideo.org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https://www.ideo.org/bio/tim-brown</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grpSp>
        <p:nvGrpSpPr>
          <p:cNvPr id="94" name="Google Shape;94;p4"/>
          <p:cNvGrpSpPr/>
          <p:nvPr/>
        </p:nvGrpSpPr>
        <p:grpSpPr>
          <a:xfrm>
            <a:off x="450000" y="450000"/>
            <a:ext cx="9018000" cy="276999"/>
            <a:chOff x="450000" y="450000"/>
            <a:chExt cx="9018000" cy="276999"/>
          </a:xfrm>
        </p:grpSpPr>
        <p:sp>
          <p:nvSpPr>
            <p:cNvPr id="95" name="Google Shape;95;p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96" name="Google Shape;96;p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0"/>
          <p:cNvSpPr/>
          <p:nvPr/>
        </p:nvSpPr>
        <p:spPr>
          <a:xfrm>
            <a:off x="1944066" y="1521437"/>
            <a:ext cx="7398553" cy="226970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2" name="Google Shape;862;p40"/>
          <p:cNvSpPr/>
          <p:nvPr/>
        </p:nvSpPr>
        <p:spPr>
          <a:xfrm>
            <a:off x="1944066" y="3787355"/>
            <a:ext cx="7398553" cy="2269702"/>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63" name="Google Shape;863;p40"/>
          <p:cNvGrpSpPr/>
          <p:nvPr/>
        </p:nvGrpSpPr>
        <p:grpSpPr>
          <a:xfrm>
            <a:off x="814127" y="2243670"/>
            <a:ext cx="825235" cy="825235"/>
            <a:chOff x="889000" y="2243290"/>
            <a:chExt cx="825500" cy="825500"/>
          </a:xfrm>
        </p:grpSpPr>
        <p:sp>
          <p:nvSpPr>
            <p:cNvPr id="864" name="Google Shape;864;p40"/>
            <p:cNvSpPr/>
            <p:nvPr/>
          </p:nvSpPr>
          <p:spPr>
            <a:xfrm>
              <a:off x="889000" y="2243290"/>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65" name="Google Shape;865;p40"/>
            <p:cNvGrpSpPr/>
            <p:nvPr/>
          </p:nvGrpSpPr>
          <p:grpSpPr>
            <a:xfrm>
              <a:off x="1068388" y="2447925"/>
              <a:ext cx="466725" cy="123825"/>
              <a:chOff x="1057275" y="2447925"/>
              <a:chExt cx="466725" cy="123825"/>
            </a:xfrm>
          </p:grpSpPr>
          <p:sp>
            <p:nvSpPr>
              <p:cNvPr id="866" name="Google Shape;866;p40"/>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7" name="Google Shape;867;p40"/>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68" name="Google Shape;868;p40"/>
            <p:cNvSpPr/>
            <p:nvPr/>
          </p:nvSpPr>
          <p:spPr>
            <a:xfrm>
              <a:off x="1063627" y="2451101"/>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grpSp>
        <p:nvGrpSpPr>
          <p:cNvPr id="869" name="Google Shape;869;p40"/>
          <p:cNvGrpSpPr/>
          <p:nvPr/>
        </p:nvGrpSpPr>
        <p:grpSpPr>
          <a:xfrm>
            <a:off x="814127" y="4509589"/>
            <a:ext cx="825235" cy="882365"/>
            <a:chOff x="889000" y="4509935"/>
            <a:chExt cx="825500" cy="882648"/>
          </a:xfrm>
        </p:grpSpPr>
        <p:sp>
          <p:nvSpPr>
            <p:cNvPr id="870" name="Google Shape;870;p40"/>
            <p:cNvSpPr/>
            <p:nvPr/>
          </p:nvSpPr>
          <p:spPr>
            <a:xfrm>
              <a:off x="889000" y="4509935"/>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71" name="Google Shape;871;p40"/>
            <p:cNvGrpSpPr/>
            <p:nvPr/>
          </p:nvGrpSpPr>
          <p:grpSpPr>
            <a:xfrm>
              <a:off x="1068388" y="4714570"/>
              <a:ext cx="466725" cy="123825"/>
              <a:chOff x="1057275" y="2447925"/>
              <a:chExt cx="466725" cy="123825"/>
            </a:xfrm>
          </p:grpSpPr>
          <p:sp>
            <p:nvSpPr>
              <p:cNvPr id="872" name="Google Shape;872;p40"/>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73" name="Google Shape;873;p40"/>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74" name="Google Shape;874;p40"/>
            <p:cNvSpPr/>
            <p:nvPr/>
          </p:nvSpPr>
          <p:spPr>
            <a:xfrm flipH="1" rot="10800000">
              <a:off x="1063627" y="4922685"/>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sp>
        <p:nvSpPr>
          <p:cNvPr id="875" name="Google Shape;875;p40"/>
          <p:cNvSpPr/>
          <p:nvPr/>
        </p:nvSpPr>
        <p:spPr>
          <a:xfrm rot="-5400000">
            <a:off x="811106" y="2305128"/>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76" name="Google Shape;876;p40"/>
          <p:cNvSpPr txBox="1"/>
          <p:nvPr/>
        </p:nvSpPr>
        <p:spPr>
          <a:xfrm>
            <a:off x="2432393" y="1734549"/>
            <a:ext cx="66204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KHÍCH LỆ</a:t>
            </a:r>
            <a:endParaRPr/>
          </a:p>
        </p:txBody>
      </p:sp>
      <p:sp>
        <p:nvSpPr>
          <p:cNvPr id="877" name="Google Shape;877;p40"/>
          <p:cNvSpPr/>
          <p:nvPr/>
        </p:nvSpPr>
        <p:spPr>
          <a:xfrm flipH="1" rot="-5400000">
            <a:off x="811106" y="4590396"/>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78" name="Google Shape;878;p40"/>
          <p:cNvSpPr txBox="1"/>
          <p:nvPr/>
        </p:nvSpPr>
        <p:spPr>
          <a:xfrm>
            <a:off x="2432392" y="5657591"/>
            <a:ext cx="117666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GÂY MẤT HỨNG</a:t>
            </a:r>
            <a:endParaRPr/>
          </a:p>
        </p:txBody>
      </p:sp>
      <p:sp>
        <p:nvSpPr>
          <p:cNvPr id="879" name="Google Shape;879;p40"/>
          <p:cNvSpPr txBox="1"/>
          <p:nvPr/>
        </p:nvSpPr>
        <p:spPr>
          <a:xfrm>
            <a:off x="826318" y="3202135"/>
            <a:ext cx="79451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yêu…”</a:t>
            </a:r>
            <a:endParaRPr/>
          </a:p>
        </p:txBody>
      </p:sp>
      <p:sp>
        <p:nvSpPr>
          <p:cNvPr id="880" name="Google Shape;880;p40"/>
          <p:cNvSpPr txBox="1"/>
          <p:nvPr/>
        </p:nvSpPr>
        <p:spPr>
          <a:xfrm>
            <a:off x="793649" y="5458685"/>
            <a:ext cx="85985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ghét…”</a:t>
            </a:r>
            <a:endParaRPr/>
          </a:p>
        </p:txBody>
      </p:sp>
      <p:grpSp>
        <p:nvGrpSpPr>
          <p:cNvPr id="881" name="Google Shape;881;p40"/>
          <p:cNvGrpSpPr/>
          <p:nvPr/>
        </p:nvGrpSpPr>
        <p:grpSpPr>
          <a:xfrm>
            <a:off x="450000" y="450000"/>
            <a:ext cx="9018000" cy="276999"/>
            <a:chOff x="450000" y="450000"/>
            <a:chExt cx="9018000" cy="276999"/>
          </a:xfrm>
        </p:grpSpPr>
        <p:sp>
          <p:nvSpPr>
            <p:cNvPr id="882" name="Google Shape;882;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Phụ lục Bản đồ đồng cảm</a:t>
              </a:r>
              <a:endParaRPr b="1" sz="1800">
                <a:solidFill>
                  <a:srgbClr val="FFFFFF"/>
                </a:solidFill>
                <a:latin typeface="Arial"/>
                <a:ea typeface="Arial"/>
                <a:cs typeface="Arial"/>
                <a:sym typeface="Arial"/>
              </a:endParaRPr>
            </a:p>
          </p:txBody>
        </p:sp>
        <p:sp>
          <p:nvSpPr>
            <p:cNvPr id="883" name="Google Shape;883;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grpSp>
        <p:nvGrpSpPr>
          <p:cNvPr id="890" name="Google Shape;890;p41"/>
          <p:cNvGrpSpPr/>
          <p:nvPr/>
        </p:nvGrpSpPr>
        <p:grpSpPr>
          <a:xfrm>
            <a:off x="560209" y="2039006"/>
            <a:ext cx="8782409" cy="215375"/>
            <a:chOff x="1027113" y="2045625"/>
            <a:chExt cx="8785225" cy="215444"/>
          </a:xfrm>
        </p:grpSpPr>
        <p:sp>
          <p:nvSpPr>
            <p:cNvPr id="891" name="Google Shape;891;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92" name="Google Shape;892;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Bước #4: Xây dựng ý tưởng</a:t>
              </a:r>
              <a:endParaRPr/>
            </a:p>
          </p:txBody>
        </p:sp>
      </p:grpSp>
      <p:sp>
        <p:nvSpPr>
          <p:cNvPr id="893" name="Google Shape;893;p41"/>
          <p:cNvSpPr/>
          <p:nvPr/>
        </p:nvSpPr>
        <p:spPr>
          <a:xfrm>
            <a:off x="712560" y="4700124"/>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Xây dựng ý tưởng là bước hình dung và thực sự đưa ra giải pháp giải quyết các vấn đề xã hội đã chọn ở trên.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những gì bạn đã viết trong giai đoạn phân tích, hãy cân nhắc xem bạn cần giải pháp nào.</a:t>
            </a:r>
            <a:endParaRPr/>
          </a:p>
        </p:txBody>
      </p:sp>
      <p:grpSp>
        <p:nvGrpSpPr>
          <p:cNvPr id="894" name="Google Shape;894;p41"/>
          <p:cNvGrpSpPr/>
          <p:nvPr/>
        </p:nvGrpSpPr>
        <p:grpSpPr>
          <a:xfrm>
            <a:off x="2365987" y="2664581"/>
            <a:ext cx="5323201" cy="1675275"/>
            <a:chOff x="2442422" y="2574218"/>
            <a:chExt cx="5323201" cy="1675275"/>
          </a:xfrm>
        </p:grpSpPr>
        <p:grpSp>
          <p:nvGrpSpPr>
            <p:cNvPr id="895" name="Google Shape;895;p41"/>
            <p:cNvGrpSpPr/>
            <p:nvPr/>
          </p:nvGrpSpPr>
          <p:grpSpPr>
            <a:xfrm>
              <a:off x="2442422" y="2574218"/>
              <a:ext cx="5323201" cy="1675275"/>
              <a:chOff x="2441617" y="2563781"/>
              <a:chExt cx="5324908" cy="1675812"/>
            </a:xfrm>
          </p:grpSpPr>
          <p:sp>
            <p:nvSpPr>
              <p:cNvPr id="896" name="Google Shape;896;p41"/>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97" name="Google Shape;897;p41"/>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a:p>
            </p:txBody>
          </p:sp>
          <p:sp>
            <p:nvSpPr>
              <p:cNvPr id="898" name="Google Shape;898;p41"/>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99" name="Google Shape;899;p41"/>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900" name="Google Shape;900;p41"/>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01" name="Google Shape;901;p41"/>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02" name="Google Shape;902;p41"/>
              <p:cNvSpPr/>
              <p:nvPr/>
            </p:nvSpPr>
            <p:spPr>
              <a:xfrm>
                <a:off x="5587515"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03" name="Google Shape;903;p41"/>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904" name="Google Shape;904;p41"/>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Thử nghiệm</a:t>
                </a:r>
                <a:endParaRPr sz="1300">
                  <a:solidFill>
                    <a:srgbClr val="3F3F3F"/>
                  </a:solidFill>
                  <a:latin typeface="Arial"/>
                  <a:ea typeface="Arial"/>
                  <a:cs typeface="Arial"/>
                  <a:sym typeface="Arial"/>
                </a:endParaRPr>
              </a:p>
            </p:txBody>
          </p:sp>
        </p:grpSp>
        <p:sp>
          <p:nvSpPr>
            <p:cNvPr id="905" name="Google Shape;905;p41"/>
            <p:cNvSpPr txBox="1"/>
            <p:nvPr/>
          </p:nvSpPr>
          <p:spPr>
            <a:xfrm>
              <a:off x="5627861" y="3414162"/>
              <a:ext cx="1048918"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Xây dựng ý </a:t>
              </a:r>
              <a:endParaRPr/>
            </a:p>
            <a:p>
              <a:pPr indent="0" lvl="0" marL="0" marR="0" rtl="0" algn="ctr">
                <a:spcBef>
                  <a:spcPts val="600"/>
                </a:spcBef>
                <a:spcAft>
                  <a:spcPts val="0"/>
                </a:spcAft>
                <a:buNone/>
              </a:pPr>
              <a:r>
                <a:rPr lang="en-US" sz="1400">
                  <a:solidFill>
                    <a:srgbClr val="FFFFFF"/>
                  </a:solidFill>
                  <a:latin typeface="Arial"/>
                  <a:ea typeface="Arial"/>
                  <a:cs typeface="Arial"/>
                  <a:sym typeface="Arial"/>
                </a:rPr>
                <a:t>tưởng và </a:t>
              </a:r>
              <a:endParaRPr/>
            </a:p>
            <a:p>
              <a:pPr indent="0" lvl="0" marL="0" marR="0" rtl="0" algn="ctr">
                <a:spcBef>
                  <a:spcPts val="600"/>
                </a:spcBef>
                <a:spcAft>
                  <a:spcPts val="0"/>
                </a:spcAft>
                <a:buNone/>
              </a:pPr>
              <a:r>
                <a:rPr lang="en-US" sz="1400">
                  <a:solidFill>
                    <a:srgbClr val="FFFFFF"/>
                  </a:solidFill>
                  <a:latin typeface="Arial"/>
                  <a:ea typeface="Arial"/>
                  <a:cs typeface="Arial"/>
                  <a:sym typeface="Arial"/>
                </a:rPr>
                <a:t>Thiết kế mẫu</a:t>
              </a:r>
              <a:endParaRPr/>
            </a:p>
          </p:txBody>
        </p:sp>
      </p:grpSp>
      <p:grpSp>
        <p:nvGrpSpPr>
          <p:cNvPr id="906" name="Google Shape;906;p41"/>
          <p:cNvGrpSpPr/>
          <p:nvPr/>
        </p:nvGrpSpPr>
        <p:grpSpPr>
          <a:xfrm>
            <a:off x="450000" y="450000"/>
            <a:ext cx="9018000" cy="276999"/>
            <a:chOff x="450000" y="450000"/>
            <a:chExt cx="9018000" cy="276999"/>
          </a:xfrm>
        </p:grpSpPr>
        <p:sp>
          <p:nvSpPr>
            <p:cNvPr id="907" name="Google Shape;907;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908" name="Google Shape;908;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grpSp>
        <p:nvGrpSpPr>
          <p:cNvPr id="915" name="Google Shape;915;p42"/>
          <p:cNvGrpSpPr/>
          <p:nvPr/>
        </p:nvGrpSpPr>
        <p:grpSpPr>
          <a:xfrm>
            <a:off x="560209" y="2040029"/>
            <a:ext cx="8782409" cy="215375"/>
            <a:chOff x="1027113" y="2045625"/>
            <a:chExt cx="8785225" cy="215444"/>
          </a:xfrm>
        </p:grpSpPr>
        <p:sp>
          <p:nvSpPr>
            <p:cNvPr id="916" name="Google Shape;916;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17" name="Google Shape;917;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Động não:</a:t>
              </a:r>
              <a:endParaRPr/>
            </a:p>
          </p:txBody>
        </p:sp>
      </p:grpSp>
      <p:sp>
        <p:nvSpPr>
          <p:cNvPr id="918" name="Google Shape;918;p42"/>
          <p:cNvSpPr/>
          <p:nvPr/>
        </p:nvSpPr>
        <p:spPr>
          <a:xfrm>
            <a:off x="712560" y="2321231"/>
            <a:ext cx="8628470" cy="135081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về Động não và sự cần thiết của Động não</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Động não là cách đưa ra càng nhiều ý tưởng càng tốt, giống như một cơn bão ý tưởng vậy. Khi chia sẻ ý tưởng với nhiều người thay thì tự mình suy nghĩ, bạn có thể có được các góc nhìn khác nhau và đưa ra giải pháp tốt hơn bằng cách kết hợp các ý tưởng.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919" name="Google Shape;919;p42"/>
          <p:cNvGrpSpPr/>
          <p:nvPr/>
        </p:nvGrpSpPr>
        <p:grpSpPr>
          <a:xfrm>
            <a:off x="450000" y="450000"/>
            <a:ext cx="9018000" cy="276999"/>
            <a:chOff x="450000" y="450000"/>
            <a:chExt cx="9018000" cy="276999"/>
          </a:xfrm>
        </p:grpSpPr>
        <p:sp>
          <p:nvSpPr>
            <p:cNvPr id="920" name="Google Shape;920;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921" name="Google Shape;921;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4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grpSp>
        <p:nvGrpSpPr>
          <p:cNvPr id="928" name="Google Shape;928;p43"/>
          <p:cNvGrpSpPr/>
          <p:nvPr/>
        </p:nvGrpSpPr>
        <p:grpSpPr>
          <a:xfrm>
            <a:off x="560209" y="2040029"/>
            <a:ext cx="8782409" cy="215375"/>
            <a:chOff x="1027113" y="2045625"/>
            <a:chExt cx="8785225" cy="215444"/>
          </a:xfrm>
        </p:grpSpPr>
        <p:sp>
          <p:nvSpPr>
            <p:cNvPr id="929" name="Google Shape;929;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30" name="Google Shape;930;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Động não:</a:t>
              </a:r>
              <a:endParaRPr/>
            </a:p>
          </p:txBody>
        </p:sp>
      </p:grpSp>
      <p:sp>
        <p:nvSpPr>
          <p:cNvPr id="931" name="Google Shape;931;p43"/>
          <p:cNvSpPr/>
          <p:nvPr/>
        </p:nvSpPr>
        <p:spPr>
          <a:xfrm>
            <a:off x="712560" y="2321230"/>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Động não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Đưa ra càng nhiều ý tưởng càng tốt. Một ý tưởng có thể nảy sinh ra một ý tưởng khác. Hãy động não lần nữa với ý tưởng mới này và nảy ra nhiều ý tưởng khác nữa.</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nghĩ ra ý tưởng, hãy sử dụng “Giấy ghi chú”. Bạn sẽ dễ chia sẻ hơn khi viết một ý tưởng lên một tờ “Giấy ghi chú”. Lập nhóm và sắp xếp thứ tự ưu tiên cũng có thể giúp bạn làm việc tiện lợi hơn. Ngoài ra, nếu cần, bạn có thể vẽ hình để thay cho lời giải chi tiết.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Tiến hành sau khi bạn quyết định thời gian. Hãy thoải mái viết ra các ý tưởng liên tục trong khoảng thời gian đã định.</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dòng suy nghĩ của bạn bị chậm lại, hãy xem lại danh sách ý tưởng. Một số ý tưởng có thể được cải thiện và nảy sinh ra một ý tưởng khác.</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không cần phải đưa ra kết luận khi đang động não. Đừng vội vàng trong giai đoạn lên ý tưởng. Hãy suy nghĩ xem có cách nào để biến ý tưởng đó trở nên tốt hơn không.</a:t>
            </a:r>
            <a:endParaRPr/>
          </a:p>
        </p:txBody>
      </p:sp>
      <p:grpSp>
        <p:nvGrpSpPr>
          <p:cNvPr id="932" name="Google Shape;932;p43"/>
          <p:cNvGrpSpPr/>
          <p:nvPr/>
        </p:nvGrpSpPr>
        <p:grpSpPr>
          <a:xfrm>
            <a:off x="450000" y="450000"/>
            <a:ext cx="9018000" cy="276999"/>
            <a:chOff x="450000" y="450000"/>
            <a:chExt cx="9018000" cy="276999"/>
          </a:xfrm>
        </p:grpSpPr>
        <p:sp>
          <p:nvSpPr>
            <p:cNvPr id="933" name="Google Shape;933;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934" name="Google Shape;934;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grpSp>
        <p:nvGrpSpPr>
          <p:cNvPr id="940" name="Google Shape;940;p44"/>
          <p:cNvGrpSpPr/>
          <p:nvPr/>
        </p:nvGrpSpPr>
        <p:grpSpPr>
          <a:xfrm>
            <a:off x="560209" y="2040463"/>
            <a:ext cx="8782409" cy="215375"/>
            <a:chOff x="1027113" y="2045625"/>
            <a:chExt cx="8785225" cy="215444"/>
          </a:xfrm>
        </p:grpSpPr>
        <p:sp>
          <p:nvSpPr>
            <p:cNvPr id="941" name="Google Shape;941;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42" name="Google Shape;942;p4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nhóm ý tưởng:</a:t>
              </a:r>
              <a:endParaRPr/>
            </a:p>
          </p:txBody>
        </p:sp>
      </p:grpSp>
      <p:sp>
        <p:nvSpPr>
          <p:cNvPr id="943" name="Google Shape;943;p44"/>
          <p:cNvSpPr/>
          <p:nvPr/>
        </p:nvSpPr>
        <p:spPr>
          <a:xfrm>
            <a:off x="712561" y="2311504"/>
            <a:ext cx="3635920" cy="3048719"/>
          </a:xfrm>
          <a:prstGeom prst="rect">
            <a:avLst/>
          </a:prstGeom>
          <a:noFill/>
          <a:ln>
            <a:noFill/>
          </a:ln>
        </p:spPr>
        <p:txBody>
          <a:bodyPr anchorCtr="0" anchor="t" bIns="71975" lIns="0" spcFirstLastPara="1" rIns="143950" wrap="square" tIns="71975">
            <a:spAutoFit/>
          </a:bodyPr>
          <a:lstStyle/>
          <a:p>
            <a:pPr indent="-182508" lvl="0" marL="182508"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Ma trận ý tưởng để tạo nhóm và thứ tự ưu tiên cho các ý tưởng từ quá trình động não. Chia thành hai tiêu chí; tính sáng tạo (chiều ngang) và tính hợp lý (chiều dọc). Từ đó, bạn sẽ biết ý tưởng nào cần giải quyết trước.</a:t>
            </a:r>
            <a:endParaRPr/>
          </a:p>
          <a:p>
            <a:pPr indent="-182508" lvl="0" marL="182508"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nhau thảo luận xem ý tưởng đã từng được thử thực hiện chưa, có tiêu chuẩn hay không, đã được thực thi chưa. Để biết được ý tưởng có hợp lý hay không, hãy cùng nhau suy nghĩ xem cần có công nghệ hoặc cơ sở thiết bị gì, và liệu có giải pháp nào hiệu quả mà tiết kiệm hơn không. Sẽ hiệu quả hơn nếu bạn chọn ý tưởng cùng chuyên gia. Hãy nhờ một chuyên gia phù hợp với nhóm của bạn cùng thực hiện.</a:t>
            </a:r>
            <a:endParaRPr/>
          </a:p>
        </p:txBody>
      </p:sp>
      <p:pic>
        <p:nvPicPr>
          <p:cNvPr id="944" name="Google Shape;944;p44"/>
          <p:cNvPicPr preferRelativeResize="0"/>
          <p:nvPr/>
        </p:nvPicPr>
        <p:blipFill rotWithShape="1">
          <a:blip r:embed="rId3">
            <a:alphaModFix/>
          </a:blip>
          <a:srcRect b="0" l="0" r="0" t="0"/>
          <a:stretch/>
        </p:blipFill>
        <p:spPr>
          <a:xfrm>
            <a:off x="4401534" y="2550876"/>
            <a:ext cx="4961403" cy="2896675"/>
          </a:xfrm>
          <a:prstGeom prst="rect">
            <a:avLst/>
          </a:prstGeom>
          <a:noFill/>
          <a:ln>
            <a:noFill/>
          </a:ln>
        </p:spPr>
      </p:pic>
      <p:grpSp>
        <p:nvGrpSpPr>
          <p:cNvPr id="945" name="Google Shape;945;p44"/>
          <p:cNvGrpSpPr/>
          <p:nvPr/>
        </p:nvGrpSpPr>
        <p:grpSpPr>
          <a:xfrm>
            <a:off x="450000" y="450000"/>
            <a:ext cx="9018000" cy="276999"/>
            <a:chOff x="450000" y="450000"/>
            <a:chExt cx="9018000" cy="276999"/>
          </a:xfrm>
        </p:grpSpPr>
        <p:sp>
          <p:nvSpPr>
            <p:cNvPr id="946" name="Google Shape;946;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947" name="Google Shape;947;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948" name="Google Shape;948;p44"/>
          <p:cNvSpPr/>
          <p:nvPr/>
        </p:nvSpPr>
        <p:spPr>
          <a:xfrm>
            <a:off x="5435600" y="2558279"/>
            <a:ext cx="873760" cy="18772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44"/>
          <p:cNvSpPr txBox="1"/>
          <p:nvPr/>
        </p:nvSpPr>
        <p:spPr>
          <a:xfrm>
            <a:off x="3390900" y="2550876"/>
            <a:ext cx="495300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Ý tưởng chưa biết</a:t>
            </a:r>
            <a:endParaRPr/>
          </a:p>
        </p:txBody>
      </p:sp>
      <p:sp>
        <p:nvSpPr>
          <p:cNvPr id="950" name="Google Shape;950;p44"/>
          <p:cNvSpPr/>
          <p:nvPr/>
        </p:nvSpPr>
        <p:spPr>
          <a:xfrm>
            <a:off x="7670800" y="2548162"/>
            <a:ext cx="873760" cy="18772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1" name="Google Shape;951;p44"/>
          <p:cNvSpPr/>
          <p:nvPr/>
        </p:nvSpPr>
        <p:spPr>
          <a:xfrm>
            <a:off x="3710525" y="2580466"/>
            <a:ext cx="8794310" cy="12311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Ý tưởng đã biết</a:t>
            </a:r>
            <a:endParaRPr/>
          </a:p>
        </p:txBody>
      </p:sp>
      <p:sp>
        <p:nvSpPr>
          <p:cNvPr id="952" name="Google Shape;952;p44"/>
          <p:cNvSpPr/>
          <p:nvPr/>
        </p:nvSpPr>
        <p:spPr>
          <a:xfrm>
            <a:off x="5027589" y="3518982"/>
            <a:ext cx="1696348" cy="2989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Calibri"/>
                <a:ea typeface="Calibri"/>
                <a:cs typeface="Calibri"/>
                <a:sym typeface="Calibri"/>
              </a:rPr>
              <a:t>Dường như giải pháp tốt nhất cho một vấn đề. Trong bước </a:t>
            </a:r>
            <a:endParaRPr/>
          </a:p>
          <a:p>
            <a:pPr indent="0" lvl="0" marL="0" marR="0" rtl="0" algn="just">
              <a:spcBef>
                <a:spcPts val="0"/>
              </a:spcBef>
              <a:spcAft>
                <a:spcPts val="0"/>
              </a:spcAft>
              <a:buNone/>
            </a:pPr>
            <a:r>
              <a:rPr lang="en-US" sz="500">
                <a:solidFill>
                  <a:schemeClr val="dk1"/>
                </a:solidFill>
                <a:latin typeface="Calibri"/>
                <a:ea typeface="Calibri"/>
                <a:cs typeface="Calibri"/>
                <a:sym typeface="Calibri"/>
              </a:rPr>
              <a:t>tiếp theo, Lập bản đồ trải nghiệm, sẽ phát triển kế hoạch cụ thể nhằm áp dụng các ý tưởng vào tình huống vấn đề.</a:t>
            </a:r>
            <a:endParaRPr/>
          </a:p>
        </p:txBody>
      </p:sp>
      <p:sp>
        <p:nvSpPr>
          <p:cNvPr id="953" name="Google Shape;953;p44"/>
          <p:cNvSpPr/>
          <p:nvPr/>
        </p:nvSpPr>
        <p:spPr>
          <a:xfrm>
            <a:off x="7319512" y="3508822"/>
            <a:ext cx="1696348" cy="2989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Calibri"/>
                <a:ea typeface="Calibri"/>
                <a:cs typeface="Calibri"/>
                <a:sym typeface="Calibri"/>
              </a:rPr>
              <a:t>Nghĩ về cách bạn có thể phân biệt để phù hợp với vấn đề. </a:t>
            </a:r>
            <a:endParaRPr/>
          </a:p>
          <a:p>
            <a:pPr indent="0" lvl="0" marL="0" marR="0" rtl="0" algn="just">
              <a:spcBef>
                <a:spcPts val="0"/>
              </a:spcBef>
              <a:spcAft>
                <a:spcPts val="0"/>
              </a:spcAft>
              <a:buNone/>
            </a:pPr>
            <a:r>
              <a:rPr lang="en-US" sz="500">
                <a:solidFill>
                  <a:schemeClr val="dk1"/>
                </a:solidFill>
                <a:latin typeface="Calibri"/>
                <a:ea typeface="Calibri"/>
                <a:cs typeface="Calibri"/>
                <a:sym typeface="Calibri"/>
              </a:rPr>
              <a:t>Nhìn vào việc đã thành công và gây thất vọng trong quá khứ, tìm ra việc cần bổ sung và việc cần giữ nguyên.</a:t>
            </a:r>
            <a:endParaRPr/>
          </a:p>
        </p:txBody>
      </p:sp>
      <p:sp>
        <p:nvSpPr>
          <p:cNvPr id="954" name="Google Shape;954;p44"/>
          <p:cNvSpPr/>
          <p:nvPr/>
        </p:nvSpPr>
        <p:spPr>
          <a:xfrm>
            <a:off x="5019226" y="4624495"/>
            <a:ext cx="1696348" cy="298966"/>
          </a:xfrm>
          <a:prstGeom prst="rect">
            <a:avLst/>
          </a:prstGeom>
          <a:solidFill>
            <a:schemeClr val="lt1"/>
          </a:solidFill>
          <a:ln>
            <a:noFill/>
          </a:ln>
        </p:spPr>
        <p:txBody>
          <a:bodyPr anchorCtr="0" anchor="ctr" bIns="0" lIns="0" spcFirstLastPara="1" rIns="0" wrap="square" tIns="0">
            <a:noAutofit/>
          </a:bodyPr>
          <a:lstStyle/>
          <a:p>
            <a:pPr indent="0" lvl="0" marL="0" marR="0" rtl="0" algn="just">
              <a:spcBef>
                <a:spcPts val="0"/>
              </a:spcBef>
              <a:spcAft>
                <a:spcPts val="0"/>
              </a:spcAft>
              <a:buNone/>
            </a:pPr>
            <a:r>
              <a:rPr lang="en-US" sz="500">
                <a:solidFill>
                  <a:schemeClr val="dk1"/>
                </a:solidFill>
                <a:latin typeface="Calibri"/>
                <a:ea typeface="Calibri"/>
                <a:cs typeface="Calibri"/>
                <a:sym typeface="Calibri"/>
              </a:rPr>
              <a:t>Tìm ra việc bạn cần thực hiện để biến ý tưởng của mình </a:t>
            </a:r>
            <a:endParaRPr/>
          </a:p>
          <a:p>
            <a:pPr indent="0" lvl="0" marL="0" marR="0" rtl="0" algn="just">
              <a:spcBef>
                <a:spcPts val="0"/>
              </a:spcBef>
              <a:spcAft>
                <a:spcPts val="0"/>
              </a:spcAft>
              <a:buNone/>
            </a:pPr>
            <a:r>
              <a:rPr lang="en-US" sz="500">
                <a:solidFill>
                  <a:schemeClr val="dk1"/>
                </a:solidFill>
                <a:latin typeface="Calibri"/>
                <a:ea typeface="Calibri"/>
                <a:cs typeface="Calibri"/>
                <a:sym typeface="Calibri"/>
              </a:rPr>
              <a:t>thành hiện thực và lường trước khi nào có thể hiện thức hóa các ý tưởng.</a:t>
            </a:r>
            <a:endParaRPr/>
          </a:p>
        </p:txBody>
      </p:sp>
      <p:sp>
        <p:nvSpPr>
          <p:cNvPr id="955" name="Google Shape;955;p44"/>
          <p:cNvSpPr/>
          <p:nvPr/>
        </p:nvSpPr>
        <p:spPr>
          <a:xfrm>
            <a:off x="7333266" y="4624495"/>
            <a:ext cx="1696348" cy="29896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500">
                <a:solidFill>
                  <a:schemeClr val="dk1"/>
                </a:solidFill>
                <a:latin typeface="Calibri"/>
                <a:ea typeface="Calibri"/>
                <a:cs typeface="Calibri"/>
                <a:sym typeface="Calibri"/>
              </a:rPr>
              <a:t>Khi lựa chọn ý tưởng, trước tiên loại trừ ý tưởng.</a:t>
            </a:r>
            <a:endParaRPr/>
          </a:p>
        </p:txBody>
      </p:sp>
      <p:sp>
        <p:nvSpPr>
          <p:cNvPr id="956" name="Google Shape;956;p44"/>
          <p:cNvSpPr/>
          <p:nvPr/>
        </p:nvSpPr>
        <p:spPr>
          <a:xfrm>
            <a:off x="4363148" y="3005692"/>
            <a:ext cx="278978" cy="66542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44"/>
          <p:cNvSpPr/>
          <p:nvPr/>
        </p:nvSpPr>
        <p:spPr>
          <a:xfrm>
            <a:off x="4351994" y="4109305"/>
            <a:ext cx="278978" cy="75085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44"/>
          <p:cNvSpPr/>
          <p:nvPr/>
        </p:nvSpPr>
        <p:spPr>
          <a:xfrm rot="5400000">
            <a:off x="4093819" y="3277681"/>
            <a:ext cx="862012" cy="12144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Có thể thực hiện</a:t>
            </a:r>
            <a:endParaRPr/>
          </a:p>
        </p:txBody>
      </p:sp>
      <p:sp>
        <p:nvSpPr>
          <p:cNvPr id="959" name="Google Shape;959;p44"/>
          <p:cNvSpPr/>
          <p:nvPr/>
        </p:nvSpPr>
        <p:spPr>
          <a:xfrm rot="5400000">
            <a:off x="4089878" y="4336435"/>
            <a:ext cx="862012" cy="12144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Có thể thực hiện</a:t>
            </a:r>
            <a:endParaRPr/>
          </a:p>
        </p:txBody>
      </p:sp>
      <p:sp>
        <p:nvSpPr>
          <p:cNvPr id="960" name="Google Shape;960;p44"/>
          <p:cNvSpPr txBox="1"/>
          <p:nvPr/>
        </p:nvSpPr>
        <p:spPr>
          <a:xfrm>
            <a:off x="462094" y="1445265"/>
            <a:ext cx="62534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45"/>
          <p:cNvGrpSpPr/>
          <p:nvPr/>
        </p:nvGrpSpPr>
        <p:grpSpPr>
          <a:xfrm>
            <a:off x="570080" y="1692934"/>
            <a:ext cx="8665146" cy="4326020"/>
            <a:chOff x="677690" y="1743193"/>
            <a:chExt cx="8667924" cy="4327407"/>
          </a:xfrm>
        </p:grpSpPr>
        <p:sp>
          <p:nvSpPr>
            <p:cNvPr id="967" name="Google Shape;967;p45"/>
            <p:cNvSpPr/>
            <p:nvPr/>
          </p:nvSpPr>
          <p:spPr>
            <a:xfrm>
              <a:off x="1220789" y="2057400"/>
              <a:ext cx="4062413" cy="200025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68" name="Google Shape;968;p45"/>
            <p:cNvSpPr/>
            <p:nvPr/>
          </p:nvSpPr>
          <p:spPr>
            <a:xfrm>
              <a:off x="5283201" y="2057400"/>
              <a:ext cx="4062413" cy="2000250"/>
            </a:xfrm>
            <a:prstGeom prst="rect">
              <a:avLst/>
            </a:prstGeom>
            <a:solidFill>
              <a:srgbClr val="5376E7"/>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69" name="Google Shape;969;p45"/>
            <p:cNvSpPr/>
            <p:nvPr/>
          </p:nvSpPr>
          <p:spPr>
            <a:xfrm>
              <a:off x="1220789" y="4057650"/>
              <a:ext cx="4062413" cy="2000250"/>
            </a:xfrm>
            <a:prstGeom prst="rect">
              <a:avLst/>
            </a:prstGeom>
            <a:solidFill>
              <a:srgbClr val="7B96E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70" name="Google Shape;970;p45"/>
            <p:cNvSpPr/>
            <p:nvPr/>
          </p:nvSpPr>
          <p:spPr>
            <a:xfrm>
              <a:off x="5283201" y="4057650"/>
              <a:ext cx="4062413" cy="2000250"/>
            </a:xfrm>
            <a:prstGeom prst="rect">
              <a:avLst/>
            </a:prstGeom>
            <a:solidFill>
              <a:srgbClr val="C2CEF6"/>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71" name="Google Shape;971;p45"/>
            <p:cNvSpPr txBox="1"/>
            <p:nvPr/>
          </p:nvSpPr>
          <p:spPr>
            <a:xfrm>
              <a:off x="2770293"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A</a:t>
              </a:r>
              <a:endParaRPr/>
            </a:p>
          </p:txBody>
        </p:sp>
        <p:sp>
          <p:nvSpPr>
            <p:cNvPr id="972" name="Google Shape;972;p45"/>
            <p:cNvSpPr txBox="1"/>
            <p:nvPr/>
          </p:nvSpPr>
          <p:spPr>
            <a:xfrm>
              <a:off x="6832705"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B</a:t>
              </a:r>
              <a:endParaRPr/>
            </a:p>
          </p:txBody>
        </p:sp>
        <p:sp>
          <p:nvSpPr>
            <p:cNvPr id="973" name="Google Shape;973;p45"/>
            <p:cNvSpPr txBox="1"/>
            <p:nvPr/>
          </p:nvSpPr>
          <p:spPr>
            <a:xfrm>
              <a:off x="2770293" y="4166569"/>
              <a:ext cx="86722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C</a:t>
              </a:r>
              <a:endParaRPr/>
            </a:p>
          </p:txBody>
        </p:sp>
        <p:sp>
          <p:nvSpPr>
            <p:cNvPr id="974" name="Google Shape;974;p45"/>
            <p:cNvSpPr txBox="1"/>
            <p:nvPr/>
          </p:nvSpPr>
          <p:spPr>
            <a:xfrm>
              <a:off x="6832704" y="4166569"/>
              <a:ext cx="997068"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D</a:t>
              </a:r>
              <a:endParaRPr/>
            </a:p>
          </p:txBody>
        </p:sp>
        <p:grpSp>
          <p:nvGrpSpPr>
            <p:cNvPr id="975" name="Google Shape;975;p45"/>
            <p:cNvGrpSpPr/>
            <p:nvPr/>
          </p:nvGrpSpPr>
          <p:grpSpPr>
            <a:xfrm>
              <a:off x="1220788" y="1743193"/>
              <a:ext cx="4051300" cy="215513"/>
              <a:chOff x="1219200" y="1743193"/>
              <a:chExt cx="4051300" cy="215513"/>
            </a:xfrm>
          </p:grpSpPr>
          <p:cxnSp>
            <p:nvCxnSpPr>
              <p:cNvPr id="976" name="Google Shape;976;p45"/>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977" name="Google Shape;977;p45"/>
              <p:cNvSpPr txBox="1"/>
              <p:nvPr/>
            </p:nvSpPr>
            <p:spPr>
              <a:xfrm>
                <a:off x="2516796" y="1743193"/>
                <a:ext cx="1456122"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chưa biết</a:t>
                </a:r>
                <a:endParaRPr/>
              </a:p>
            </p:txBody>
          </p:sp>
        </p:grpSp>
        <p:grpSp>
          <p:nvGrpSpPr>
            <p:cNvPr id="978" name="Google Shape;978;p45"/>
            <p:cNvGrpSpPr/>
            <p:nvPr/>
          </p:nvGrpSpPr>
          <p:grpSpPr>
            <a:xfrm>
              <a:off x="5283200" y="1743193"/>
              <a:ext cx="4051300" cy="215513"/>
              <a:chOff x="1219200" y="1743193"/>
              <a:chExt cx="4051300" cy="215513"/>
            </a:xfrm>
          </p:grpSpPr>
          <p:cxnSp>
            <p:nvCxnSpPr>
              <p:cNvPr id="979" name="Google Shape;979;p45"/>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980" name="Google Shape;980;p45"/>
              <p:cNvSpPr txBox="1"/>
              <p:nvPr/>
            </p:nvSpPr>
            <p:spPr>
              <a:xfrm>
                <a:off x="2605790" y="1743193"/>
                <a:ext cx="1278131"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đã biết</a:t>
                </a:r>
                <a:endParaRPr/>
              </a:p>
            </p:txBody>
          </p:sp>
        </p:grpSp>
        <p:grpSp>
          <p:nvGrpSpPr>
            <p:cNvPr id="981" name="Google Shape;981;p45"/>
            <p:cNvGrpSpPr/>
            <p:nvPr/>
          </p:nvGrpSpPr>
          <p:grpSpPr>
            <a:xfrm>
              <a:off x="677690" y="2057400"/>
              <a:ext cx="360919" cy="2006600"/>
              <a:chOff x="676102" y="2057400"/>
              <a:chExt cx="360919" cy="2006600"/>
            </a:xfrm>
          </p:grpSpPr>
          <p:cxnSp>
            <p:nvCxnSpPr>
              <p:cNvPr id="982" name="Google Shape;982;p45"/>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983" name="Google Shape;983;p45"/>
              <p:cNvSpPr txBox="1"/>
              <p:nvPr/>
            </p:nvSpPr>
            <p:spPr>
              <a:xfrm rot="5400000">
                <a:off x="248829" y="2914491"/>
                <a:ext cx="1215465"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Có thể thực hiện</a:t>
                </a:r>
                <a:endParaRPr sz="1400">
                  <a:solidFill>
                    <a:srgbClr val="262626"/>
                  </a:solidFill>
                  <a:latin typeface="Arial"/>
                  <a:ea typeface="Arial"/>
                  <a:cs typeface="Arial"/>
                  <a:sym typeface="Arial"/>
                </a:endParaRPr>
              </a:p>
            </p:txBody>
          </p:sp>
        </p:grpSp>
        <p:grpSp>
          <p:nvGrpSpPr>
            <p:cNvPr id="984" name="Google Shape;984;p45"/>
            <p:cNvGrpSpPr/>
            <p:nvPr/>
          </p:nvGrpSpPr>
          <p:grpSpPr>
            <a:xfrm>
              <a:off x="677690" y="4064000"/>
              <a:ext cx="360919" cy="2006600"/>
              <a:chOff x="676102" y="2057400"/>
              <a:chExt cx="360919" cy="2006600"/>
            </a:xfrm>
          </p:grpSpPr>
          <p:cxnSp>
            <p:nvCxnSpPr>
              <p:cNvPr id="985" name="Google Shape;985;p45"/>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986" name="Google Shape;986;p45"/>
              <p:cNvSpPr txBox="1"/>
              <p:nvPr/>
            </p:nvSpPr>
            <p:spPr>
              <a:xfrm rot="5400000">
                <a:off x="113332" y="2914492"/>
                <a:ext cx="1486459"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Không thể thực hiện</a:t>
                </a:r>
                <a:endParaRPr sz="1400">
                  <a:solidFill>
                    <a:srgbClr val="262626"/>
                  </a:solidFill>
                  <a:latin typeface="Arial"/>
                  <a:ea typeface="Arial"/>
                  <a:cs typeface="Arial"/>
                  <a:sym typeface="Arial"/>
                </a:endParaRPr>
              </a:p>
            </p:txBody>
          </p:sp>
        </p:grpSp>
      </p:grpSp>
      <p:grpSp>
        <p:nvGrpSpPr>
          <p:cNvPr id="987" name="Google Shape;987;p45"/>
          <p:cNvGrpSpPr/>
          <p:nvPr/>
        </p:nvGrpSpPr>
        <p:grpSpPr>
          <a:xfrm>
            <a:off x="450000" y="450000"/>
            <a:ext cx="9018000" cy="276999"/>
            <a:chOff x="450000" y="450000"/>
            <a:chExt cx="9018000" cy="276999"/>
          </a:xfrm>
        </p:grpSpPr>
        <p:sp>
          <p:nvSpPr>
            <p:cNvPr id="988" name="Google Shape;988;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Phụ lục Ma trận 2 x 2</a:t>
              </a:r>
              <a:endParaRPr/>
            </a:p>
          </p:txBody>
        </p:sp>
        <p:sp>
          <p:nvSpPr>
            <p:cNvPr id="989" name="Google Shape;989;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pSp>
        <p:nvGrpSpPr>
          <p:cNvPr id="995" name="Google Shape;995;p46"/>
          <p:cNvGrpSpPr/>
          <p:nvPr/>
        </p:nvGrpSpPr>
        <p:grpSpPr>
          <a:xfrm>
            <a:off x="1041537" y="1902914"/>
            <a:ext cx="7788796" cy="3753454"/>
            <a:chOff x="1041537" y="1902914"/>
            <a:chExt cx="7788796" cy="3753454"/>
          </a:xfrm>
        </p:grpSpPr>
        <p:grpSp>
          <p:nvGrpSpPr>
            <p:cNvPr id="996" name="Google Shape;996;p46"/>
            <p:cNvGrpSpPr/>
            <p:nvPr/>
          </p:nvGrpSpPr>
          <p:grpSpPr>
            <a:xfrm>
              <a:off x="3553328" y="2113146"/>
              <a:ext cx="2782022" cy="582656"/>
              <a:chOff x="3051301" y="2113146"/>
              <a:chExt cx="2782022" cy="582656"/>
            </a:xfrm>
          </p:grpSpPr>
          <p:sp>
            <p:nvSpPr>
              <p:cNvPr id="997" name="Google Shape;997;p46"/>
              <p:cNvSpPr/>
              <p:nvPr/>
            </p:nvSpPr>
            <p:spPr>
              <a:xfrm>
                <a:off x="3051301" y="21285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46"/>
              <p:cNvSpPr/>
              <p:nvPr/>
            </p:nvSpPr>
            <p:spPr>
              <a:xfrm>
                <a:off x="3470958" y="21285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46"/>
              <p:cNvSpPr/>
              <p:nvPr/>
            </p:nvSpPr>
            <p:spPr>
              <a:xfrm>
                <a:off x="3890615" y="212385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46"/>
              <p:cNvSpPr/>
              <p:nvPr/>
            </p:nvSpPr>
            <p:spPr>
              <a:xfrm>
                <a:off x="3470957" y="248661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p46"/>
              <p:cNvSpPr/>
              <p:nvPr/>
            </p:nvSpPr>
            <p:spPr>
              <a:xfrm>
                <a:off x="3890614" y="248605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02" name="Google Shape;1002;p46"/>
              <p:cNvCxnSpPr>
                <a:endCxn id="998" idx="1"/>
              </p:cNvCxnSpPr>
              <p:nvPr/>
            </p:nvCxnSpPr>
            <p:spPr>
              <a:xfrm>
                <a:off x="3263058" y="2219169"/>
                <a:ext cx="207900" cy="0"/>
              </a:xfrm>
              <a:prstGeom prst="straightConnector1">
                <a:avLst/>
              </a:prstGeom>
              <a:noFill/>
              <a:ln cap="flat" cmpd="sng" w="9525">
                <a:solidFill>
                  <a:srgbClr val="7F7F7F"/>
                </a:solidFill>
                <a:prstDash val="solid"/>
                <a:miter lim="800000"/>
                <a:headEnd len="sm" w="sm" type="none"/>
                <a:tailEnd len="med" w="med" type="stealth"/>
              </a:ln>
            </p:spPr>
          </p:cxnSp>
          <p:sp>
            <p:nvSpPr>
              <p:cNvPr id="1003" name="Google Shape;1003;p46"/>
              <p:cNvSpPr/>
              <p:nvPr/>
            </p:nvSpPr>
            <p:spPr>
              <a:xfrm>
                <a:off x="4639350"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46"/>
              <p:cNvSpPr/>
              <p:nvPr/>
            </p:nvSpPr>
            <p:spPr>
              <a:xfrm>
                <a:off x="5315424" y="211446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46"/>
              <p:cNvSpPr/>
              <p:nvPr/>
            </p:nvSpPr>
            <p:spPr>
              <a:xfrm>
                <a:off x="5314590" y="246620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46"/>
              <p:cNvSpPr/>
              <p:nvPr/>
            </p:nvSpPr>
            <p:spPr>
              <a:xfrm>
                <a:off x="5652166" y="230501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07" name="Google Shape;1007;p46"/>
              <p:cNvCxnSpPr/>
              <p:nvPr/>
            </p:nvCxnSpPr>
            <p:spPr>
              <a:xfrm>
                <a:off x="3682777" y="2219169"/>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008" name="Google Shape;1008;p46"/>
              <p:cNvCxnSpPr/>
              <p:nvPr/>
            </p:nvCxnSpPr>
            <p:spPr>
              <a:xfrm>
                <a:off x="3682777" y="2581237"/>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009" name="Google Shape;1009;p46"/>
              <p:cNvCxnSpPr>
                <a:stCxn id="998" idx="2"/>
                <a:endCxn id="1000" idx="0"/>
              </p:cNvCxnSpPr>
              <p:nvPr/>
            </p:nvCxnSpPr>
            <p:spPr>
              <a:xfrm>
                <a:off x="3561537" y="2309747"/>
                <a:ext cx="0" cy="177000"/>
              </a:xfrm>
              <a:prstGeom prst="straightConnector1">
                <a:avLst/>
              </a:prstGeom>
              <a:noFill/>
              <a:ln cap="flat" cmpd="sng" w="9525">
                <a:solidFill>
                  <a:srgbClr val="7F7F7F"/>
                </a:solidFill>
                <a:prstDash val="solid"/>
                <a:miter lim="800000"/>
                <a:headEnd len="sm" w="sm" type="none"/>
                <a:tailEnd len="med" w="med" type="stealth"/>
              </a:ln>
            </p:spPr>
          </p:cxnSp>
          <p:cxnSp>
            <p:nvCxnSpPr>
              <p:cNvPr id="1010" name="Google Shape;1010;p46"/>
              <p:cNvCxnSpPr>
                <a:stCxn id="1003" idx="3"/>
                <a:endCxn id="1011" idx="0"/>
              </p:cNvCxnSpPr>
              <p:nvPr/>
            </p:nvCxnSpPr>
            <p:spPr>
              <a:xfrm>
                <a:off x="4820507" y="2203725"/>
                <a:ext cx="219600" cy="103800"/>
              </a:xfrm>
              <a:prstGeom prst="straightConnector1">
                <a:avLst/>
              </a:prstGeom>
              <a:noFill/>
              <a:ln cap="flat" cmpd="sng" w="9525">
                <a:solidFill>
                  <a:srgbClr val="A5A5A5"/>
                </a:solidFill>
                <a:prstDash val="solid"/>
                <a:miter lim="800000"/>
                <a:headEnd len="sm" w="sm" type="none"/>
                <a:tailEnd len="sm" w="sm" type="none"/>
              </a:ln>
            </p:spPr>
          </p:cxnSp>
          <p:cxnSp>
            <p:nvCxnSpPr>
              <p:cNvPr id="1012" name="Google Shape;1012;p46"/>
              <p:cNvCxnSpPr>
                <a:stCxn id="1013" idx="2"/>
                <a:endCxn id="1004" idx="1"/>
              </p:cNvCxnSpPr>
              <p:nvPr/>
            </p:nvCxnSpPr>
            <p:spPr>
              <a:xfrm flipH="1" rot="10800000">
                <a:off x="4742719" y="2205002"/>
                <a:ext cx="572700" cy="490800"/>
              </a:xfrm>
              <a:prstGeom prst="straightConnector1">
                <a:avLst/>
              </a:prstGeom>
              <a:noFill/>
              <a:ln cap="flat" cmpd="sng" w="9525">
                <a:solidFill>
                  <a:srgbClr val="A5A5A5"/>
                </a:solidFill>
                <a:prstDash val="solid"/>
                <a:miter lim="800000"/>
                <a:headEnd len="sm" w="sm" type="none"/>
                <a:tailEnd len="sm" w="sm" type="none"/>
              </a:ln>
            </p:spPr>
          </p:cxnSp>
          <p:sp>
            <p:nvSpPr>
              <p:cNvPr id="1011" name="Google Shape;1011;p46"/>
              <p:cNvSpPr/>
              <p:nvPr/>
            </p:nvSpPr>
            <p:spPr>
              <a:xfrm>
                <a:off x="4949624" y="230760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46"/>
              <p:cNvSpPr/>
              <p:nvPr/>
            </p:nvSpPr>
            <p:spPr>
              <a:xfrm>
                <a:off x="4652140" y="251464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14" name="Google Shape;1014;p46"/>
              <p:cNvCxnSpPr>
                <a:stCxn id="1005" idx="0"/>
                <a:endCxn id="1004" idx="2"/>
              </p:cNvCxnSpPr>
              <p:nvPr/>
            </p:nvCxnSpPr>
            <p:spPr>
              <a:xfrm flipH="1" rot="10800000">
                <a:off x="5405169" y="2295503"/>
                <a:ext cx="900" cy="170700"/>
              </a:xfrm>
              <a:prstGeom prst="straightConnector1">
                <a:avLst/>
              </a:prstGeom>
              <a:noFill/>
              <a:ln cap="flat" cmpd="sng" w="9525">
                <a:solidFill>
                  <a:srgbClr val="A5A5A5"/>
                </a:solidFill>
                <a:prstDash val="solid"/>
                <a:miter lim="800000"/>
                <a:headEnd len="sm" w="sm" type="none"/>
                <a:tailEnd len="sm" w="sm" type="none"/>
              </a:ln>
            </p:spPr>
          </p:cxnSp>
          <p:cxnSp>
            <p:nvCxnSpPr>
              <p:cNvPr id="1015" name="Google Shape;1015;p46"/>
              <p:cNvCxnSpPr>
                <a:stCxn id="1006" idx="0"/>
                <a:endCxn id="1004" idx="3"/>
              </p:cNvCxnSpPr>
              <p:nvPr/>
            </p:nvCxnSpPr>
            <p:spPr>
              <a:xfrm rot="10800000">
                <a:off x="5496445" y="2205113"/>
                <a:ext cx="246300" cy="99900"/>
              </a:xfrm>
              <a:prstGeom prst="straightConnector1">
                <a:avLst/>
              </a:prstGeom>
              <a:noFill/>
              <a:ln cap="flat" cmpd="sng" w="9525">
                <a:solidFill>
                  <a:srgbClr val="A5A5A5"/>
                </a:solidFill>
                <a:prstDash val="solid"/>
                <a:miter lim="800000"/>
                <a:headEnd len="sm" w="sm" type="none"/>
                <a:tailEnd len="sm" w="sm" type="none"/>
              </a:ln>
            </p:spPr>
          </p:cxnSp>
        </p:grpSp>
        <p:grpSp>
          <p:nvGrpSpPr>
            <p:cNvPr id="1016" name="Google Shape;1016;p46"/>
            <p:cNvGrpSpPr/>
            <p:nvPr/>
          </p:nvGrpSpPr>
          <p:grpSpPr>
            <a:xfrm>
              <a:off x="7125001" y="1902914"/>
              <a:ext cx="1705332" cy="863418"/>
              <a:chOff x="6751320" y="1893570"/>
              <a:chExt cx="1705332" cy="863418"/>
            </a:xfrm>
          </p:grpSpPr>
          <p:sp>
            <p:nvSpPr>
              <p:cNvPr id="1017" name="Google Shape;1017;p46"/>
              <p:cNvSpPr/>
              <p:nvPr/>
            </p:nvSpPr>
            <p:spPr>
              <a:xfrm>
                <a:off x="6865301"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46"/>
              <p:cNvSpPr/>
              <p:nvPr/>
            </p:nvSpPr>
            <p:spPr>
              <a:xfrm>
                <a:off x="7108183"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46"/>
              <p:cNvSpPr/>
              <p:nvPr/>
            </p:nvSpPr>
            <p:spPr>
              <a:xfrm>
                <a:off x="6865301" y="2383612"/>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46"/>
              <p:cNvSpPr/>
              <p:nvPr/>
            </p:nvSpPr>
            <p:spPr>
              <a:xfrm>
                <a:off x="7108183" y="2383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46"/>
              <p:cNvSpPr/>
              <p:nvPr/>
            </p:nvSpPr>
            <p:spPr>
              <a:xfrm>
                <a:off x="7403302" y="210684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46"/>
              <p:cNvSpPr/>
              <p:nvPr/>
            </p:nvSpPr>
            <p:spPr>
              <a:xfrm>
                <a:off x="7632147" y="2106840"/>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46"/>
              <p:cNvSpPr/>
              <p:nvPr/>
            </p:nvSpPr>
            <p:spPr>
              <a:xfrm>
                <a:off x="7403302" y="2382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46"/>
              <p:cNvSpPr/>
              <p:nvPr/>
            </p:nvSpPr>
            <p:spPr>
              <a:xfrm>
                <a:off x="7924161"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46"/>
              <p:cNvSpPr/>
              <p:nvPr/>
            </p:nvSpPr>
            <p:spPr>
              <a:xfrm>
                <a:off x="7924161" y="238960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46"/>
              <p:cNvSpPr/>
              <p:nvPr/>
            </p:nvSpPr>
            <p:spPr>
              <a:xfrm>
                <a:off x="8168019" y="238960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27" name="Google Shape;1027;p46"/>
              <p:cNvCxnSpPr/>
              <p:nvPr/>
            </p:nvCxnSpPr>
            <p:spPr>
              <a:xfrm>
                <a:off x="6807200" y="1893570"/>
                <a:ext cx="0" cy="863418"/>
              </a:xfrm>
              <a:prstGeom prst="straightConnector1">
                <a:avLst/>
              </a:prstGeom>
              <a:noFill/>
              <a:ln cap="flat" cmpd="sng" w="9525">
                <a:solidFill>
                  <a:srgbClr val="A5A5A5"/>
                </a:solidFill>
                <a:prstDash val="solid"/>
                <a:miter lim="800000"/>
                <a:headEnd len="sm" w="sm" type="none"/>
                <a:tailEnd len="sm" w="sm" type="none"/>
              </a:ln>
            </p:spPr>
          </p:cxnSp>
          <p:grpSp>
            <p:nvGrpSpPr>
              <p:cNvPr id="1028" name="Google Shape;1028;p46"/>
              <p:cNvGrpSpPr/>
              <p:nvPr/>
            </p:nvGrpSpPr>
            <p:grpSpPr>
              <a:xfrm>
                <a:off x="6751320" y="2027202"/>
                <a:ext cx="1705332" cy="637122"/>
                <a:chOff x="6751320" y="2027202"/>
                <a:chExt cx="2156460" cy="637122"/>
              </a:xfrm>
            </p:grpSpPr>
            <p:cxnSp>
              <p:nvCxnSpPr>
                <p:cNvPr id="1029" name="Google Shape;1029;p46"/>
                <p:cNvCxnSpPr/>
                <p:nvPr/>
              </p:nvCxnSpPr>
              <p:spPr>
                <a:xfrm>
                  <a:off x="6751320" y="2027202"/>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030" name="Google Shape;1030;p46"/>
                <p:cNvCxnSpPr/>
                <p:nvPr/>
              </p:nvCxnSpPr>
              <p:spPr>
                <a:xfrm>
                  <a:off x="6751320" y="2664324"/>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031" name="Google Shape;1031;p46"/>
                <p:cNvCxnSpPr/>
                <p:nvPr/>
              </p:nvCxnSpPr>
              <p:spPr>
                <a:xfrm>
                  <a:off x="6751320" y="2331965"/>
                  <a:ext cx="2156460" cy="0"/>
                </a:xfrm>
                <a:prstGeom prst="straightConnector1">
                  <a:avLst/>
                </a:prstGeom>
                <a:noFill/>
                <a:ln cap="flat" cmpd="sng" w="9525">
                  <a:solidFill>
                    <a:srgbClr val="A5A5A5"/>
                  </a:solidFill>
                  <a:prstDash val="solid"/>
                  <a:miter lim="800000"/>
                  <a:headEnd len="sm" w="sm" type="none"/>
                  <a:tailEnd len="sm" w="sm" type="none"/>
                </a:ln>
              </p:spPr>
            </p:cxnSp>
          </p:grpSp>
          <p:cxnSp>
            <p:nvCxnSpPr>
              <p:cNvPr id="1032" name="Google Shape;1032;p46"/>
              <p:cNvCxnSpPr/>
              <p:nvPr/>
            </p:nvCxnSpPr>
            <p:spPr>
              <a:xfrm>
                <a:off x="73406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033" name="Google Shape;1033;p46"/>
              <p:cNvCxnSpPr/>
              <p:nvPr/>
            </p:nvCxnSpPr>
            <p:spPr>
              <a:xfrm>
                <a:off x="78613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034" name="Google Shape;1034;p46"/>
              <p:cNvCxnSpPr/>
              <p:nvPr/>
            </p:nvCxnSpPr>
            <p:spPr>
              <a:xfrm>
                <a:off x="8410762" y="1893570"/>
                <a:ext cx="0" cy="863418"/>
              </a:xfrm>
              <a:prstGeom prst="straightConnector1">
                <a:avLst/>
              </a:prstGeom>
              <a:noFill/>
              <a:ln cap="flat" cmpd="sng" w="9525">
                <a:solidFill>
                  <a:srgbClr val="A5A5A5"/>
                </a:solidFill>
                <a:prstDash val="solid"/>
                <a:miter lim="800000"/>
                <a:headEnd len="sm" w="sm" type="none"/>
                <a:tailEnd len="sm" w="sm" type="none"/>
              </a:ln>
            </p:spPr>
          </p:cxnSp>
        </p:grpSp>
        <p:grpSp>
          <p:nvGrpSpPr>
            <p:cNvPr id="1035" name="Google Shape;1035;p46"/>
            <p:cNvGrpSpPr/>
            <p:nvPr/>
          </p:nvGrpSpPr>
          <p:grpSpPr>
            <a:xfrm>
              <a:off x="1217690" y="1994885"/>
              <a:ext cx="1282063" cy="863190"/>
              <a:chOff x="919117" y="1982291"/>
              <a:chExt cx="1282063" cy="863190"/>
            </a:xfrm>
          </p:grpSpPr>
          <p:sp>
            <p:nvSpPr>
              <p:cNvPr id="1036" name="Google Shape;1036;p46"/>
              <p:cNvSpPr/>
              <p:nvPr/>
            </p:nvSpPr>
            <p:spPr>
              <a:xfrm>
                <a:off x="919117" y="198845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46"/>
              <p:cNvSpPr/>
              <p:nvPr/>
            </p:nvSpPr>
            <p:spPr>
              <a:xfrm>
                <a:off x="1089298" y="2202455"/>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46"/>
              <p:cNvSpPr/>
              <p:nvPr/>
            </p:nvSpPr>
            <p:spPr>
              <a:xfrm>
                <a:off x="1446167" y="242660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46"/>
              <p:cNvSpPr/>
              <p:nvPr/>
            </p:nvSpPr>
            <p:spPr>
              <a:xfrm>
                <a:off x="1361938" y="264736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46"/>
              <p:cNvSpPr/>
              <p:nvPr/>
            </p:nvSpPr>
            <p:spPr>
              <a:xfrm>
                <a:off x="1595574" y="266432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46"/>
              <p:cNvSpPr/>
              <p:nvPr/>
            </p:nvSpPr>
            <p:spPr>
              <a:xfrm>
                <a:off x="1764754" y="19822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46"/>
              <p:cNvSpPr/>
              <p:nvPr/>
            </p:nvSpPr>
            <p:spPr>
              <a:xfrm>
                <a:off x="2020023" y="22415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46"/>
              <p:cNvSpPr/>
              <p:nvPr/>
            </p:nvSpPr>
            <p:spPr>
              <a:xfrm>
                <a:off x="1989360" y="201563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46"/>
              <p:cNvSpPr/>
              <p:nvPr/>
            </p:nvSpPr>
            <p:spPr>
              <a:xfrm>
                <a:off x="1808203" y="220245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46"/>
              <p:cNvSpPr/>
              <p:nvPr/>
            </p:nvSpPr>
            <p:spPr>
              <a:xfrm>
                <a:off x="1157617" y="19910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46" name="Google Shape;1046;p46"/>
            <p:cNvGrpSpPr/>
            <p:nvPr/>
          </p:nvGrpSpPr>
          <p:grpSpPr>
            <a:xfrm>
              <a:off x="1041537" y="3953634"/>
              <a:ext cx="1533332" cy="1183264"/>
              <a:chOff x="1010065" y="4563292"/>
              <a:chExt cx="1533332" cy="1183264"/>
            </a:xfrm>
          </p:grpSpPr>
          <p:sp>
            <p:nvSpPr>
              <p:cNvPr id="1047" name="Google Shape;1047;p46"/>
              <p:cNvSpPr/>
              <p:nvPr/>
            </p:nvSpPr>
            <p:spPr>
              <a:xfrm>
                <a:off x="1262291" y="5180358"/>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46"/>
              <p:cNvSpPr/>
              <p:nvPr/>
            </p:nvSpPr>
            <p:spPr>
              <a:xfrm>
                <a:off x="1471199" y="4869026"/>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46"/>
              <p:cNvSpPr/>
              <p:nvPr/>
            </p:nvSpPr>
            <p:spPr>
              <a:xfrm>
                <a:off x="1709739" y="527093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46"/>
              <p:cNvSpPr/>
              <p:nvPr/>
            </p:nvSpPr>
            <p:spPr>
              <a:xfrm>
                <a:off x="2048309" y="482630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46"/>
              <p:cNvSpPr/>
              <p:nvPr/>
            </p:nvSpPr>
            <p:spPr>
              <a:xfrm>
                <a:off x="2201180" y="5116632"/>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52" name="Google Shape;1052;p46"/>
              <p:cNvCxnSpPr/>
              <p:nvPr/>
            </p:nvCxnSpPr>
            <p:spPr>
              <a:xfrm>
                <a:off x="1010065" y="5641638"/>
                <a:ext cx="1533332" cy="0"/>
              </a:xfrm>
              <a:prstGeom prst="straightConnector1">
                <a:avLst/>
              </a:prstGeom>
              <a:noFill/>
              <a:ln cap="flat" cmpd="sng" w="9525">
                <a:solidFill>
                  <a:srgbClr val="7F7F7F"/>
                </a:solidFill>
                <a:prstDash val="solid"/>
                <a:miter lim="800000"/>
                <a:headEnd len="sm" w="sm" type="none"/>
                <a:tailEnd len="med" w="med" type="stealth"/>
              </a:ln>
            </p:spPr>
          </p:cxnSp>
          <p:cxnSp>
            <p:nvCxnSpPr>
              <p:cNvPr id="1053" name="Google Shape;1053;p46"/>
              <p:cNvCxnSpPr/>
              <p:nvPr/>
            </p:nvCxnSpPr>
            <p:spPr>
              <a:xfrm rot="10800000">
                <a:off x="1109584" y="4563292"/>
                <a:ext cx="0" cy="1183264"/>
              </a:xfrm>
              <a:prstGeom prst="straightConnector1">
                <a:avLst/>
              </a:prstGeom>
              <a:noFill/>
              <a:ln cap="flat" cmpd="sng" w="9525">
                <a:solidFill>
                  <a:srgbClr val="7F7F7F"/>
                </a:solidFill>
                <a:prstDash val="solid"/>
                <a:miter lim="800000"/>
                <a:headEnd len="sm" w="sm" type="none"/>
                <a:tailEnd len="med" w="med" type="stealth"/>
              </a:ln>
            </p:spPr>
          </p:cxnSp>
        </p:grpSp>
        <p:grpSp>
          <p:nvGrpSpPr>
            <p:cNvPr id="1054" name="Google Shape;1054;p46"/>
            <p:cNvGrpSpPr/>
            <p:nvPr/>
          </p:nvGrpSpPr>
          <p:grpSpPr>
            <a:xfrm>
              <a:off x="4228443" y="4102262"/>
              <a:ext cx="1442362" cy="1062680"/>
              <a:chOff x="3845827" y="4530763"/>
              <a:chExt cx="1442362" cy="1062680"/>
            </a:xfrm>
          </p:grpSpPr>
          <p:sp>
            <p:nvSpPr>
              <p:cNvPr id="1055" name="Google Shape;1055;p46"/>
              <p:cNvSpPr/>
              <p:nvPr/>
            </p:nvSpPr>
            <p:spPr>
              <a:xfrm>
                <a:off x="4315009" y="4818788"/>
                <a:ext cx="486631" cy="48663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46"/>
              <p:cNvSpPr/>
              <p:nvPr/>
            </p:nvSpPr>
            <p:spPr>
              <a:xfrm>
                <a:off x="4026984" y="4530763"/>
                <a:ext cx="1062680" cy="106268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46"/>
              <p:cNvSpPr/>
              <p:nvPr/>
            </p:nvSpPr>
            <p:spPr>
              <a:xfrm>
                <a:off x="4470983" y="4973767"/>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46"/>
              <p:cNvSpPr/>
              <p:nvPr/>
            </p:nvSpPr>
            <p:spPr>
              <a:xfrm>
                <a:off x="4272815" y="528186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46"/>
              <p:cNvSpPr/>
              <p:nvPr/>
            </p:nvSpPr>
            <p:spPr>
              <a:xfrm>
                <a:off x="4781217" y="51123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46"/>
              <p:cNvSpPr/>
              <p:nvPr/>
            </p:nvSpPr>
            <p:spPr>
              <a:xfrm>
                <a:off x="4225500" y="4688752"/>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46"/>
              <p:cNvSpPr/>
              <p:nvPr/>
            </p:nvSpPr>
            <p:spPr>
              <a:xfrm>
                <a:off x="5107032" y="460520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46"/>
              <p:cNvSpPr/>
              <p:nvPr/>
            </p:nvSpPr>
            <p:spPr>
              <a:xfrm>
                <a:off x="3845827" y="526827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63" name="Google Shape;1063;p46"/>
            <p:cNvGrpSpPr/>
            <p:nvPr/>
          </p:nvGrpSpPr>
          <p:grpSpPr>
            <a:xfrm>
              <a:off x="7182662" y="3783844"/>
              <a:ext cx="1558161" cy="1573711"/>
              <a:chOff x="6865301" y="3870960"/>
              <a:chExt cx="1558161" cy="1573711"/>
            </a:xfrm>
          </p:grpSpPr>
          <p:pic>
            <p:nvPicPr>
              <p:cNvPr id="1064" name="Google Shape;1064;p46"/>
              <p:cNvPicPr preferRelativeResize="0"/>
              <p:nvPr/>
            </p:nvPicPr>
            <p:blipFill rotWithShape="1">
              <a:blip r:embed="rId3">
                <a:alphaModFix/>
              </a:blip>
              <a:srcRect b="5593" l="0" r="0" t="0"/>
              <a:stretch/>
            </p:blipFill>
            <p:spPr>
              <a:xfrm>
                <a:off x="6865301" y="3870960"/>
                <a:ext cx="1558161" cy="1573711"/>
              </a:xfrm>
              <a:prstGeom prst="rect">
                <a:avLst/>
              </a:prstGeom>
              <a:noFill/>
              <a:ln>
                <a:noFill/>
              </a:ln>
            </p:spPr>
          </p:pic>
          <p:sp>
            <p:nvSpPr>
              <p:cNvPr id="1065" name="Google Shape;1065;p46"/>
              <p:cNvSpPr/>
              <p:nvPr/>
            </p:nvSpPr>
            <p:spPr>
              <a:xfrm>
                <a:off x="7105316" y="415410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46"/>
              <p:cNvSpPr/>
              <p:nvPr/>
            </p:nvSpPr>
            <p:spPr>
              <a:xfrm>
                <a:off x="6883155" y="4472713"/>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46"/>
              <p:cNvSpPr/>
              <p:nvPr/>
            </p:nvSpPr>
            <p:spPr>
              <a:xfrm>
                <a:off x="7781193" y="4063528"/>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46"/>
              <p:cNvSpPr/>
              <p:nvPr/>
            </p:nvSpPr>
            <p:spPr>
              <a:xfrm>
                <a:off x="7644381" y="5044427"/>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46"/>
              <p:cNvSpPr/>
              <p:nvPr/>
            </p:nvSpPr>
            <p:spPr>
              <a:xfrm>
                <a:off x="7962350" y="4597298"/>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46"/>
              <p:cNvSpPr/>
              <p:nvPr/>
            </p:nvSpPr>
            <p:spPr>
              <a:xfrm>
                <a:off x="7440158" y="497376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71" name="Google Shape;1071;p46"/>
            <p:cNvSpPr txBox="1"/>
            <p:nvPr/>
          </p:nvSpPr>
          <p:spPr>
            <a:xfrm>
              <a:off x="1075002"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Nhóm</a:t>
              </a:r>
              <a:endParaRPr sz="1300">
                <a:solidFill>
                  <a:srgbClr val="262626"/>
                </a:solidFill>
                <a:latin typeface="Arial"/>
                <a:ea typeface="Arial"/>
                <a:cs typeface="Arial"/>
                <a:sym typeface="Arial"/>
              </a:endParaRPr>
            </a:p>
          </p:txBody>
        </p:sp>
        <p:sp>
          <p:nvSpPr>
            <p:cNvPr id="1072" name="Google Shape;1072;p46"/>
            <p:cNvSpPr txBox="1"/>
            <p:nvPr/>
          </p:nvSpPr>
          <p:spPr>
            <a:xfrm>
              <a:off x="4159969"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Liên kết</a:t>
              </a:r>
              <a:endParaRPr sz="1300">
                <a:solidFill>
                  <a:srgbClr val="262626"/>
                </a:solidFill>
                <a:latin typeface="Arial"/>
                <a:ea typeface="Arial"/>
                <a:cs typeface="Arial"/>
                <a:sym typeface="Arial"/>
              </a:endParaRPr>
            </a:p>
          </p:txBody>
        </p:sp>
        <p:sp>
          <p:nvSpPr>
            <p:cNvPr id="1073" name="Google Shape;1073;p46"/>
            <p:cNvSpPr txBox="1"/>
            <p:nvPr/>
          </p:nvSpPr>
          <p:spPr>
            <a:xfrm>
              <a:off x="7211001"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Lưới</a:t>
              </a:r>
              <a:endParaRPr sz="1300">
                <a:solidFill>
                  <a:srgbClr val="262626"/>
                </a:solidFill>
                <a:latin typeface="Arial"/>
                <a:ea typeface="Arial"/>
                <a:cs typeface="Arial"/>
                <a:sym typeface="Arial"/>
              </a:endParaRPr>
            </a:p>
          </p:txBody>
        </p:sp>
        <p:sp>
          <p:nvSpPr>
            <p:cNvPr id="1074" name="Google Shape;1074;p46"/>
            <p:cNvSpPr txBox="1"/>
            <p:nvPr/>
          </p:nvSpPr>
          <p:spPr>
            <a:xfrm>
              <a:off x="1075002"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Trục</a:t>
              </a:r>
              <a:endParaRPr sz="1300">
                <a:solidFill>
                  <a:srgbClr val="262626"/>
                </a:solidFill>
                <a:latin typeface="Arial"/>
                <a:ea typeface="Arial"/>
                <a:cs typeface="Arial"/>
                <a:sym typeface="Arial"/>
              </a:endParaRPr>
            </a:p>
          </p:txBody>
        </p:sp>
        <p:sp>
          <p:nvSpPr>
            <p:cNvPr id="1075" name="Google Shape;1075;p46"/>
            <p:cNvSpPr txBox="1"/>
            <p:nvPr/>
          </p:nvSpPr>
          <p:spPr>
            <a:xfrm>
              <a:off x="3965194" y="5363980"/>
              <a:ext cx="192815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Chu kỳ và Mục tiêu</a:t>
              </a:r>
              <a:endParaRPr sz="1300">
                <a:solidFill>
                  <a:srgbClr val="262626"/>
                </a:solidFill>
                <a:latin typeface="Arial"/>
                <a:ea typeface="Arial"/>
                <a:cs typeface="Arial"/>
                <a:sym typeface="Arial"/>
              </a:endParaRPr>
            </a:p>
          </p:txBody>
        </p:sp>
        <p:sp>
          <p:nvSpPr>
            <p:cNvPr id="1076" name="Google Shape;1076;p46"/>
            <p:cNvSpPr txBox="1"/>
            <p:nvPr/>
          </p:nvSpPr>
          <p:spPr>
            <a:xfrm>
              <a:off x="7291094"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Ẩn dụ</a:t>
              </a:r>
              <a:endParaRPr sz="1300">
                <a:solidFill>
                  <a:srgbClr val="262626"/>
                </a:solidFill>
                <a:latin typeface="Arial"/>
                <a:ea typeface="Arial"/>
                <a:cs typeface="Arial"/>
                <a:sym typeface="Arial"/>
              </a:endParaRPr>
            </a:p>
          </p:txBody>
        </p:sp>
      </p:grpSp>
      <p:grpSp>
        <p:nvGrpSpPr>
          <p:cNvPr id="1077" name="Google Shape;1077;p46"/>
          <p:cNvGrpSpPr/>
          <p:nvPr/>
        </p:nvGrpSpPr>
        <p:grpSpPr>
          <a:xfrm>
            <a:off x="450000" y="450000"/>
            <a:ext cx="9018000" cy="276999"/>
            <a:chOff x="450000" y="450000"/>
            <a:chExt cx="9018000" cy="276999"/>
          </a:xfrm>
        </p:grpSpPr>
        <p:sp>
          <p:nvSpPr>
            <p:cNvPr id="1078" name="Google Shape;1078;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Phụ lục Giấy ghi chú</a:t>
              </a:r>
              <a:endParaRPr b="1" sz="1800">
                <a:solidFill>
                  <a:srgbClr val="FFFFFF"/>
                </a:solidFill>
                <a:latin typeface="Arial"/>
                <a:ea typeface="Arial"/>
                <a:cs typeface="Arial"/>
                <a:sym typeface="Arial"/>
              </a:endParaRPr>
            </a:p>
          </p:txBody>
        </p:sp>
        <p:sp>
          <p:nvSpPr>
            <p:cNvPr id="1079" name="Google Shape;1079;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47"/>
          <p:cNvGrpSpPr/>
          <p:nvPr/>
        </p:nvGrpSpPr>
        <p:grpSpPr>
          <a:xfrm>
            <a:off x="560209" y="2045756"/>
            <a:ext cx="8782409" cy="215375"/>
            <a:chOff x="1027113" y="2045625"/>
            <a:chExt cx="8785225" cy="215444"/>
          </a:xfrm>
        </p:grpSpPr>
        <p:sp>
          <p:nvSpPr>
            <p:cNvPr id="1086" name="Google Shape;1086;p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87" name="Google Shape;1087;p4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088" name="Google Shape;1088;p47"/>
          <p:cNvSpPr/>
          <p:nvPr/>
        </p:nvSpPr>
        <p:spPr>
          <a:xfrm>
            <a:off x="712560" y="2408238"/>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Lập bản đồ trải nghiệm là một phương pháp xây dựng trải nghiệm lý tưởng cho khách hàng. Khi áp dụng giải pháp cho vấn đề, giải pháp đó sẽ sắp xếp tất cả các yếu tố cần thiết để mang lại trải nghiệm lý tưởng nhất. Bằng cách lập bản đồ, bạn sẽ biết được giải pháp này dành cho ai, được thực hiện khi nào, theo cách nào, mang lại lợi ích gì.</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khi Lập bản đồ trải nghiệm</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nhớ rằng đối tượng của Lập bản đồ trải nghiệm là đối tượng đại diện. Hãy suy nghĩ về trải nghiệm dưới góc độ của khách hàng.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pháp không phải là một điều kỳ diệu sẽ xảy ra ngay lập tức. Giải pháp là những trải nghiệm và là một chuỗi những thời điểm. Bằng cách lập bản đồ trải nghiệm, hãy kiểm tra xem có đúng là bạn đã thiết kế được một giải pháp hay không sau khi tìm đúng thời điểm, địa điểm và con người cho giải pháp đó.</a:t>
            </a:r>
            <a:endParaRPr/>
          </a:p>
        </p:txBody>
      </p:sp>
      <p:grpSp>
        <p:nvGrpSpPr>
          <p:cNvPr id="1089" name="Google Shape;1089;p47"/>
          <p:cNvGrpSpPr/>
          <p:nvPr/>
        </p:nvGrpSpPr>
        <p:grpSpPr>
          <a:xfrm>
            <a:off x="450000" y="450000"/>
            <a:ext cx="9018000" cy="276999"/>
            <a:chOff x="450000" y="450000"/>
            <a:chExt cx="9018000" cy="276999"/>
          </a:xfrm>
        </p:grpSpPr>
        <p:sp>
          <p:nvSpPr>
            <p:cNvPr id="1090" name="Google Shape;1090;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091" name="Google Shape;1091;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092" name="Google Shape;1092;p4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grpSp>
        <p:nvGrpSpPr>
          <p:cNvPr id="1098" name="Google Shape;1098;p48"/>
          <p:cNvGrpSpPr/>
          <p:nvPr/>
        </p:nvGrpSpPr>
        <p:grpSpPr>
          <a:xfrm>
            <a:off x="560209" y="2040029"/>
            <a:ext cx="8782409" cy="215375"/>
            <a:chOff x="1027113" y="2045625"/>
            <a:chExt cx="8785225" cy="215444"/>
          </a:xfrm>
        </p:grpSpPr>
        <p:sp>
          <p:nvSpPr>
            <p:cNvPr id="1099" name="Google Shape;1099;p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00" name="Google Shape;1100;p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101" name="Google Shape;1101;p48"/>
          <p:cNvSpPr/>
          <p:nvPr/>
        </p:nvSpPr>
        <p:spPr>
          <a:xfrm>
            <a:off x="712560" y="2402511"/>
            <a:ext cx="8628470" cy="3469347"/>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lập bản đồ trải nghiệm</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1) Quyết định toàn bộ bối cảnh của tình huống và nghĩ xem các điểm tiếp xúc được liên kết theo thứ tự nào. </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Đặt các hành động đã dự đoán ở mỗi điểm tiếp xúc.</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Để tạo mối quan hệ và hiểu rõ hơn, hãy hình dung các điểm tiếp xúc và các sự kiện hiện tại và gộp chúng lại thành một câu chuyện thống nhất.</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Sau khi đã có được cái nhìn toàn diện, hãy tìm hiểu xem vấn đề hiện tại có thể thay đổi thế nào nếu thực hiện giải pháp từ ý tưởng mà bạn đã chọn. </a:t>
            </a:r>
            <a:endParaRPr/>
          </a:p>
          <a:p>
            <a:pPr indent="-180975" lvl="0" marL="1025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pháp này có thật sự cần thiết với khách hàng không?</a:t>
            </a:r>
            <a:endParaRPr/>
          </a:p>
          <a:p>
            <a:pPr indent="-180975" lvl="0" marL="1025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áp dụng giải pháp có phải là điểm tiếp xúc phù hợp nhất cho giải pháp không?</a:t>
            </a:r>
            <a:endParaRPr/>
          </a:p>
          <a:p>
            <a:pPr indent="-180975" lvl="0" marL="1025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giải pháp có hiệu quả, cần làm gì trước và sau khi thực hiện giải pháp?</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5) Tìm cách cải thiện giải pháp.</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1102" name="Google Shape;1102;p48"/>
          <p:cNvGrpSpPr/>
          <p:nvPr/>
        </p:nvGrpSpPr>
        <p:grpSpPr>
          <a:xfrm>
            <a:off x="450000" y="450000"/>
            <a:ext cx="9018000" cy="276999"/>
            <a:chOff x="450000" y="450000"/>
            <a:chExt cx="9018000" cy="276999"/>
          </a:xfrm>
        </p:grpSpPr>
        <p:sp>
          <p:nvSpPr>
            <p:cNvPr id="1103" name="Google Shape;1103;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04" name="Google Shape;1104;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05" name="Google Shape;1105;p4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grpSp>
        <p:nvGrpSpPr>
          <p:cNvPr id="1111" name="Google Shape;1111;p49"/>
          <p:cNvGrpSpPr/>
          <p:nvPr/>
        </p:nvGrpSpPr>
        <p:grpSpPr>
          <a:xfrm>
            <a:off x="560209" y="2040029"/>
            <a:ext cx="8782409" cy="215375"/>
            <a:chOff x="1027113" y="2045625"/>
            <a:chExt cx="8785225" cy="215444"/>
          </a:xfrm>
        </p:grpSpPr>
        <p:sp>
          <p:nvSpPr>
            <p:cNvPr id="1112" name="Google Shape;1112;p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13" name="Google Shape;1113;p4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Lập bản đồ trải nghiệm</a:t>
              </a:r>
              <a:endParaRPr sz="1400">
                <a:solidFill>
                  <a:srgbClr val="262626"/>
                </a:solidFill>
                <a:latin typeface="Arial"/>
                <a:ea typeface="Arial"/>
                <a:cs typeface="Arial"/>
                <a:sym typeface="Arial"/>
              </a:endParaRPr>
            </a:p>
          </p:txBody>
        </p:sp>
      </p:grpSp>
      <p:sp>
        <p:nvSpPr>
          <p:cNvPr id="1114" name="Google Shape;1114;p49"/>
          <p:cNvSpPr/>
          <p:nvPr/>
        </p:nvSpPr>
        <p:spPr>
          <a:xfrm>
            <a:off x="712560" y="2402510"/>
            <a:ext cx="8628470"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biểu đạt có thể khác nhau tùy theo điểm tiếp xúc cần chú trọng.”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Hành trình cảm xúc</a:t>
            </a:r>
            <a:endParaRPr sz="1300">
              <a:solidFill>
                <a:srgbClr val="262626"/>
              </a:solidFill>
              <a:latin typeface="Arial"/>
              <a:ea typeface="Arial"/>
              <a:cs typeface="Arial"/>
              <a:sym typeface="Arial"/>
            </a:endParaRPr>
          </a:p>
        </p:txBody>
      </p:sp>
      <p:grpSp>
        <p:nvGrpSpPr>
          <p:cNvPr id="1115" name="Google Shape;1115;p49"/>
          <p:cNvGrpSpPr/>
          <p:nvPr/>
        </p:nvGrpSpPr>
        <p:grpSpPr>
          <a:xfrm>
            <a:off x="4138512" y="2844648"/>
            <a:ext cx="4570535" cy="2969771"/>
            <a:chOff x="2336092" y="3206663"/>
            <a:chExt cx="4572000" cy="2970723"/>
          </a:xfrm>
        </p:grpSpPr>
        <p:sp>
          <p:nvSpPr>
            <p:cNvPr id="1116" name="Google Shape;1116;p49"/>
            <p:cNvSpPr/>
            <p:nvPr/>
          </p:nvSpPr>
          <p:spPr>
            <a:xfrm>
              <a:off x="2336092" y="3206663"/>
              <a:ext cx="4572000" cy="2970723"/>
            </a:xfrm>
            <a:prstGeom prst="rect">
              <a:avLst/>
            </a:prstGeom>
            <a:blipFill rotWithShape="1">
              <a:blip r:embed="rId3">
                <a:alphaModFix/>
              </a:blip>
              <a:stretch>
                <a:fillRect b="-141774" l="-16761" r="-16459" t="-4559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117" name="Google Shape;1117;p49"/>
            <p:cNvSpPr txBox="1"/>
            <p:nvPr/>
          </p:nvSpPr>
          <p:spPr>
            <a:xfrm>
              <a:off x="3110976" y="5941630"/>
              <a:ext cx="221285"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Lo lắng</a:t>
              </a:r>
              <a:endParaRPr sz="600">
                <a:solidFill>
                  <a:schemeClr val="dk1"/>
                </a:solidFill>
                <a:latin typeface="Calibri"/>
                <a:ea typeface="Calibri"/>
                <a:cs typeface="Calibri"/>
                <a:sym typeface="Calibri"/>
              </a:endParaRPr>
            </a:p>
          </p:txBody>
        </p:sp>
        <p:sp>
          <p:nvSpPr>
            <p:cNvPr id="1118" name="Google Shape;1118;p49"/>
            <p:cNvSpPr txBox="1"/>
            <p:nvPr/>
          </p:nvSpPr>
          <p:spPr>
            <a:xfrm>
              <a:off x="3814238" y="5941630"/>
              <a:ext cx="267788"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Hỗn độn</a:t>
              </a:r>
              <a:endParaRPr sz="600">
                <a:solidFill>
                  <a:schemeClr val="dk1"/>
                </a:solidFill>
                <a:latin typeface="Calibri"/>
                <a:ea typeface="Calibri"/>
                <a:cs typeface="Calibri"/>
                <a:sym typeface="Calibri"/>
              </a:endParaRPr>
            </a:p>
          </p:txBody>
        </p:sp>
        <p:sp>
          <p:nvSpPr>
            <p:cNvPr id="1119" name="Google Shape;1119;p49"/>
            <p:cNvSpPr txBox="1"/>
            <p:nvPr/>
          </p:nvSpPr>
          <p:spPr>
            <a:xfrm>
              <a:off x="4527025" y="5941630"/>
              <a:ext cx="267788"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Khó chịu</a:t>
              </a:r>
              <a:endParaRPr sz="600">
                <a:solidFill>
                  <a:schemeClr val="dk1"/>
                </a:solidFill>
                <a:latin typeface="Calibri"/>
                <a:ea typeface="Calibri"/>
                <a:cs typeface="Calibri"/>
                <a:sym typeface="Calibri"/>
              </a:endParaRPr>
            </a:p>
          </p:txBody>
        </p:sp>
        <p:sp>
          <p:nvSpPr>
            <p:cNvPr id="1120" name="Google Shape;1120;p49"/>
            <p:cNvSpPr txBox="1"/>
            <p:nvPr/>
          </p:nvSpPr>
          <p:spPr>
            <a:xfrm>
              <a:off x="5226409" y="5941630"/>
              <a:ext cx="439839" cy="184725"/>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Căng thẳng về thể chất</a:t>
              </a:r>
              <a:endParaRPr sz="600">
                <a:solidFill>
                  <a:schemeClr val="dk1"/>
                </a:solidFill>
                <a:latin typeface="Calibri"/>
                <a:ea typeface="Calibri"/>
                <a:cs typeface="Calibri"/>
                <a:sym typeface="Calibri"/>
              </a:endParaRPr>
            </a:p>
          </p:txBody>
        </p:sp>
        <p:sp>
          <p:nvSpPr>
            <p:cNvPr id="1121" name="Google Shape;1121;p49"/>
            <p:cNvSpPr txBox="1"/>
            <p:nvPr/>
          </p:nvSpPr>
          <p:spPr>
            <a:xfrm>
              <a:off x="5949088" y="5941630"/>
              <a:ext cx="215300" cy="92333"/>
            </a:xfrm>
            <a:prstGeom prst="rect">
              <a:avLst/>
            </a:pr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Nhẹ nhõm</a:t>
              </a:r>
              <a:endParaRPr sz="600">
                <a:solidFill>
                  <a:schemeClr val="dk1"/>
                </a:solidFill>
                <a:latin typeface="Calibri"/>
                <a:ea typeface="Calibri"/>
                <a:cs typeface="Calibri"/>
                <a:sym typeface="Calibri"/>
              </a:endParaRPr>
            </a:p>
          </p:txBody>
        </p:sp>
        <p:sp>
          <p:nvSpPr>
            <p:cNvPr id="1122" name="Google Shape;1122;p49"/>
            <p:cNvSpPr txBox="1"/>
            <p:nvPr/>
          </p:nvSpPr>
          <p:spPr>
            <a:xfrm>
              <a:off x="2763691" y="3328381"/>
              <a:ext cx="3716803" cy="184666"/>
            </a:xfrm>
            <a:prstGeom prst="rect">
              <a:avLst/>
            </a:pr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Hành trình cảm xúc của bệnh nhân được điều trị tại bệnh viện</a:t>
              </a:r>
              <a:endParaRPr/>
            </a:p>
          </p:txBody>
        </p:sp>
      </p:grpSp>
      <p:grpSp>
        <p:nvGrpSpPr>
          <p:cNvPr id="1123" name="Google Shape;1123;p49"/>
          <p:cNvGrpSpPr/>
          <p:nvPr/>
        </p:nvGrpSpPr>
        <p:grpSpPr>
          <a:xfrm>
            <a:off x="450000" y="450000"/>
            <a:ext cx="9018000" cy="276999"/>
            <a:chOff x="450000" y="450000"/>
            <a:chExt cx="9018000" cy="276999"/>
          </a:xfrm>
        </p:grpSpPr>
        <p:sp>
          <p:nvSpPr>
            <p:cNvPr id="1124" name="Google Shape;1124;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25" name="Google Shape;1125;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26" name="Google Shape;1126;p4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103" name="Google Shape;103;p5"/>
          <p:cNvGrpSpPr/>
          <p:nvPr/>
        </p:nvGrpSpPr>
        <p:grpSpPr>
          <a:xfrm>
            <a:off x="560209" y="2040029"/>
            <a:ext cx="8782409" cy="215375"/>
            <a:chOff x="1027113" y="2045625"/>
            <a:chExt cx="8785225" cy="215444"/>
          </a:xfrm>
        </p:grpSpPr>
        <p:sp>
          <p:nvSpPr>
            <p:cNvPr id="104" name="Google Shape;104;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5" name="Google Shape;105;p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sp>
        <p:nvSpPr>
          <p:cNvPr id="106" name="Google Shape;106;p5"/>
          <p:cNvSpPr/>
          <p:nvPr/>
        </p:nvSpPr>
        <p:spPr>
          <a:xfrm>
            <a:off x="808106" y="2658381"/>
            <a:ext cx="8286613"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TƯ DUY KINH DOANH và TƯ DUY TRỰC GIÁC</a:t>
            </a:r>
            <a:endParaRPr/>
          </a:p>
        </p:txBody>
      </p:sp>
      <p:grpSp>
        <p:nvGrpSpPr>
          <p:cNvPr id="107" name="Google Shape;107;p5"/>
          <p:cNvGrpSpPr/>
          <p:nvPr/>
        </p:nvGrpSpPr>
        <p:grpSpPr>
          <a:xfrm>
            <a:off x="1339420" y="2569051"/>
            <a:ext cx="7223984" cy="584013"/>
            <a:chOff x="1384300" y="3124200"/>
            <a:chExt cx="7226300" cy="584200"/>
          </a:xfrm>
        </p:grpSpPr>
        <p:cxnSp>
          <p:nvCxnSpPr>
            <p:cNvPr id="108" name="Google Shape;108;p5"/>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09" name="Google Shape;109;p5"/>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nvGrpSpPr>
          <p:cNvPr id="110" name="Google Shape;110;p5"/>
          <p:cNvGrpSpPr/>
          <p:nvPr/>
        </p:nvGrpSpPr>
        <p:grpSpPr>
          <a:xfrm>
            <a:off x="1088169" y="3429000"/>
            <a:ext cx="7714585" cy="3120218"/>
            <a:chOff x="998317" y="3770892"/>
            <a:chExt cx="8447308" cy="3416572"/>
          </a:xfrm>
        </p:grpSpPr>
        <p:grpSp>
          <p:nvGrpSpPr>
            <p:cNvPr id="111" name="Google Shape;111;p5"/>
            <p:cNvGrpSpPr/>
            <p:nvPr/>
          </p:nvGrpSpPr>
          <p:grpSpPr>
            <a:xfrm>
              <a:off x="2778808" y="4215664"/>
              <a:ext cx="4749800" cy="2971800"/>
              <a:chOff x="3035300" y="3949021"/>
              <a:chExt cx="4749800" cy="2971800"/>
            </a:xfrm>
          </p:grpSpPr>
          <p:sp>
            <p:nvSpPr>
              <p:cNvPr id="112" name="Google Shape;112;p5"/>
              <p:cNvSpPr/>
              <p:nvPr/>
            </p:nvSpPr>
            <p:spPr>
              <a:xfrm>
                <a:off x="3035300" y="3949021"/>
                <a:ext cx="2971800" cy="2971800"/>
              </a:xfrm>
              <a:prstGeom prst="chord">
                <a:avLst>
                  <a:gd fmla="val 10624649" name="adj1"/>
                  <a:gd fmla="val 169870" name="adj2"/>
                </a:avLst>
              </a:prstGeom>
              <a:solidFill>
                <a:srgbClr val="A6A6A6">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3" name="Google Shape;113;p5"/>
              <p:cNvSpPr/>
              <p:nvPr/>
            </p:nvSpPr>
            <p:spPr>
              <a:xfrm>
                <a:off x="4813300" y="3949021"/>
                <a:ext cx="2971800" cy="2971800"/>
              </a:xfrm>
              <a:prstGeom prst="chord">
                <a:avLst>
                  <a:gd fmla="val 10624649" name="adj1"/>
                  <a:gd fmla="val 169870" name="adj2"/>
                </a:avLst>
              </a:prstGeom>
              <a:solidFill>
                <a:srgbClr val="193EB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14" name="Google Shape;114;p5"/>
            <p:cNvGrpSpPr/>
            <p:nvPr/>
          </p:nvGrpSpPr>
          <p:grpSpPr>
            <a:xfrm>
              <a:off x="998317" y="3770892"/>
              <a:ext cx="8447308" cy="2908860"/>
              <a:chOff x="998317" y="3612199"/>
              <a:chExt cx="8447308" cy="2908860"/>
            </a:xfrm>
          </p:grpSpPr>
          <p:sp>
            <p:nvSpPr>
              <p:cNvPr id="115" name="Google Shape;115;p5"/>
              <p:cNvSpPr/>
              <p:nvPr/>
            </p:nvSpPr>
            <p:spPr>
              <a:xfrm>
                <a:off x="1019830" y="3612199"/>
                <a:ext cx="8289270" cy="53921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FF0000"/>
                    </a:solidFill>
                    <a:latin typeface="Arial"/>
                    <a:ea typeface="Arial"/>
                    <a:cs typeface="Arial"/>
                    <a:sym typeface="Arial"/>
                  </a:rPr>
                  <a:t>Tư duy</a:t>
                </a:r>
                <a:endParaRPr b="1" sz="1600">
                  <a:solidFill>
                    <a:srgbClr val="FF0000"/>
                  </a:solidFill>
                  <a:latin typeface="Arial"/>
                  <a:ea typeface="Arial"/>
                  <a:cs typeface="Arial"/>
                  <a:sym typeface="Arial"/>
                </a:endParaRPr>
              </a:p>
              <a:p>
                <a:pPr indent="0" lvl="0" marL="0" marR="0" rtl="0" algn="ctr">
                  <a:spcBef>
                    <a:spcPts val="0"/>
                  </a:spcBef>
                  <a:spcAft>
                    <a:spcPts val="0"/>
                  </a:spcAft>
                  <a:buNone/>
                </a:pPr>
                <a:r>
                  <a:rPr b="1" lang="en-US" sz="1600">
                    <a:solidFill>
                      <a:srgbClr val="FF0000"/>
                    </a:solidFill>
                    <a:latin typeface="Arial"/>
                    <a:ea typeface="Arial"/>
                    <a:cs typeface="Arial"/>
                    <a:sym typeface="Arial"/>
                  </a:rPr>
                  <a:t>thiết kế</a:t>
                </a:r>
                <a:endParaRPr/>
              </a:p>
            </p:txBody>
          </p:sp>
          <p:cxnSp>
            <p:nvCxnSpPr>
              <p:cNvPr id="116" name="Google Shape;116;p5"/>
              <p:cNvCxnSpPr/>
              <p:nvPr/>
            </p:nvCxnSpPr>
            <p:spPr>
              <a:xfrm>
                <a:off x="998317" y="5613400"/>
                <a:ext cx="8310783" cy="0"/>
              </a:xfrm>
              <a:prstGeom prst="straightConnector1">
                <a:avLst/>
              </a:prstGeom>
              <a:noFill/>
              <a:ln cap="flat" cmpd="sng" w="9525">
                <a:solidFill>
                  <a:srgbClr val="193EB0"/>
                </a:solidFill>
                <a:prstDash val="solid"/>
                <a:miter lim="800000"/>
                <a:headEnd len="sm" w="sm" type="none"/>
                <a:tailEnd len="sm" w="sm" type="none"/>
              </a:ln>
            </p:spPr>
          </p:cxnSp>
          <p:sp>
            <p:nvSpPr>
              <p:cNvPr id="117" name="Google Shape;117;p5"/>
              <p:cNvSpPr/>
              <p:nvPr/>
            </p:nvSpPr>
            <p:spPr>
              <a:xfrm>
                <a:off x="4384168" y="4335860"/>
                <a:ext cx="1539080" cy="15390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118" name="Google Shape;118;p5"/>
              <p:cNvCxnSpPr/>
              <p:nvPr/>
            </p:nvCxnSpPr>
            <p:spPr>
              <a:xfrm>
                <a:off x="5153708" y="4119960"/>
                <a:ext cx="0" cy="215900"/>
              </a:xfrm>
              <a:prstGeom prst="straightConnector1">
                <a:avLst/>
              </a:prstGeom>
              <a:noFill/>
              <a:ln cap="flat" cmpd="sng" w="28575">
                <a:solidFill>
                  <a:srgbClr val="FF0000"/>
                </a:solidFill>
                <a:prstDash val="solid"/>
                <a:miter lim="800000"/>
                <a:headEnd len="med" w="med" type="triangle"/>
                <a:tailEnd len="sm" w="sm" type="none"/>
              </a:ln>
            </p:spPr>
          </p:cxnSp>
          <p:sp>
            <p:nvSpPr>
              <p:cNvPr id="119" name="Google Shape;119;p5"/>
              <p:cNvSpPr/>
              <p:nvPr/>
            </p:nvSpPr>
            <p:spPr>
              <a:xfrm>
                <a:off x="4683780" y="5648176"/>
                <a:ext cx="961370" cy="1684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kết hợp 50/50</a:t>
                </a:r>
                <a:endParaRPr/>
              </a:p>
            </p:txBody>
          </p:sp>
          <p:sp>
            <p:nvSpPr>
              <p:cNvPr id="120" name="Google Shape;120;p5"/>
              <p:cNvSpPr/>
              <p:nvPr/>
            </p:nvSpPr>
            <p:spPr>
              <a:xfrm>
                <a:off x="1007129" y="5648176"/>
                <a:ext cx="1154254"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độ tin cậy 100%</a:t>
                </a:r>
                <a:endParaRPr/>
              </a:p>
            </p:txBody>
          </p:sp>
          <p:sp>
            <p:nvSpPr>
              <p:cNvPr id="121" name="Google Shape;121;p5"/>
              <p:cNvSpPr/>
              <p:nvPr/>
            </p:nvSpPr>
            <p:spPr>
              <a:xfrm>
                <a:off x="8484255" y="5648176"/>
                <a:ext cx="961370"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hữu hiệu 100%</a:t>
                </a:r>
                <a:endParaRPr/>
              </a:p>
            </p:txBody>
          </p:sp>
          <p:sp>
            <p:nvSpPr>
              <p:cNvPr id="122" name="Google Shape;122;p5"/>
              <p:cNvSpPr/>
              <p:nvPr/>
            </p:nvSpPr>
            <p:spPr>
              <a:xfrm>
                <a:off x="6236355" y="5813340"/>
                <a:ext cx="961370" cy="7077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Tư duy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trực giác</a:t>
                </a:r>
                <a:endParaRPr/>
              </a:p>
              <a:p>
                <a:pPr indent="0" lvl="0" marL="0" marR="0" rtl="0" algn="ctr">
                  <a:spcBef>
                    <a:spcPts val="0"/>
                  </a:spcBef>
                  <a:spcAft>
                    <a:spcPts val="0"/>
                  </a:spcAft>
                  <a:buNone/>
                </a:pPr>
                <a:r>
                  <a:t/>
                </a:r>
                <a:endParaRPr b="1" sz="1400">
                  <a:solidFill>
                    <a:srgbClr val="3F3F3F"/>
                  </a:solidFill>
                  <a:latin typeface="Arial"/>
                  <a:ea typeface="Arial"/>
                  <a:cs typeface="Arial"/>
                  <a:sym typeface="Arial"/>
                </a:endParaRPr>
              </a:p>
            </p:txBody>
          </p:sp>
          <p:sp>
            <p:nvSpPr>
              <p:cNvPr id="123" name="Google Shape;123;p5"/>
              <p:cNvSpPr/>
              <p:nvPr/>
            </p:nvSpPr>
            <p:spPr>
              <a:xfrm>
                <a:off x="3366155" y="5813340"/>
                <a:ext cx="961370" cy="7077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Tư duy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phân tích</a:t>
                </a:r>
                <a:endParaRPr/>
              </a:p>
              <a:p>
                <a:pPr indent="0" lvl="0" marL="0" marR="0" rtl="0" algn="ctr">
                  <a:spcBef>
                    <a:spcPts val="0"/>
                  </a:spcBef>
                  <a:spcAft>
                    <a:spcPts val="0"/>
                  </a:spcAft>
                  <a:buNone/>
                </a:pPr>
                <a:r>
                  <a:t/>
                </a:r>
                <a:endParaRPr b="1" sz="1400">
                  <a:solidFill>
                    <a:srgbClr val="3F3F3F"/>
                  </a:solidFill>
                  <a:latin typeface="Arial"/>
                  <a:ea typeface="Arial"/>
                  <a:cs typeface="Arial"/>
                  <a:sym typeface="Arial"/>
                </a:endParaRPr>
              </a:p>
            </p:txBody>
          </p:sp>
        </p:grpSp>
      </p:grpSp>
      <p:grpSp>
        <p:nvGrpSpPr>
          <p:cNvPr id="124" name="Google Shape;124;p5"/>
          <p:cNvGrpSpPr/>
          <p:nvPr/>
        </p:nvGrpSpPr>
        <p:grpSpPr>
          <a:xfrm>
            <a:off x="450000" y="450000"/>
            <a:ext cx="9018000" cy="276999"/>
            <a:chOff x="450000" y="450000"/>
            <a:chExt cx="9018000" cy="276999"/>
          </a:xfrm>
        </p:grpSpPr>
        <p:sp>
          <p:nvSpPr>
            <p:cNvPr id="125" name="Google Shape;125;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126" name="Google Shape;126;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grpSp>
        <p:nvGrpSpPr>
          <p:cNvPr id="1132" name="Google Shape;1132;p50"/>
          <p:cNvGrpSpPr/>
          <p:nvPr/>
        </p:nvGrpSpPr>
        <p:grpSpPr>
          <a:xfrm>
            <a:off x="560209" y="2040029"/>
            <a:ext cx="8782409" cy="215375"/>
            <a:chOff x="1027113" y="2045625"/>
            <a:chExt cx="8785225" cy="215444"/>
          </a:xfrm>
        </p:grpSpPr>
        <p:sp>
          <p:nvSpPr>
            <p:cNvPr id="1133" name="Google Shape;1133;p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34" name="Google Shape;1134;p5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135" name="Google Shape;1135;p50"/>
          <p:cNvSpPr/>
          <p:nvPr/>
        </p:nvSpPr>
        <p:spPr>
          <a:xfrm>
            <a:off x="712560" y="2407589"/>
            <a:ext cx="8628470"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về Thiết kế mẫu và sự cần thiết của Thiết kế mẫu</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cách cải thiện giải pháp bằng cách thay đổi và thêm bớt đến khi hài lòng theo đánh giá áp dụng giải pháp trong thực tế.</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Quá trình này không chỉ giúp hoàn thiện giải pháp qua việc thử nghiệm và cải thiện nhiều lần, mà còn giúp bạn nhìn nhận từ góc độ của khách hàng, tử đó, cách tư duy của bạn cũng được hoàn thiện hơn.</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thiết kế mẫu</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kế mẫu là xuất phát điểm để biến ý tưởng thành hiện thực. Thực hiện và thất bại, làm lại và cải thiện, sau đó hoàn thành giải pháp tốt nhất. Không phải ý tưởng nào cũng hoàn hảo ngay từ đầu. Đừng sợ thất bại. Hãy “Bắt đầu” và “Làm lại”.</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Cải thiện giải pháp bằng cách làm đi làm lại. Điều đó không có nghĩa là bạn phải lặp lại y hệt. Sau mỗi lần lặp lại giải pháp, bạn phải hiểu nhu cầu của khách hàng chính xác hơn.</a:t>
            </a:r>
            <a:endParaRPr/>
          </a:p>
        </p:txBody>
      </p:sp>
      <p:grpSp>
        <p:nvGrpSpPr>
          <p:cNvPr id="1136" name="Google Shape;1136;p50"/>
          <p:cNvGrpSpPr/>
          <p:nvPr/>
        </p:nvGrpSpPr>
        <p:grpSpPr>
          <a:xfrm>
            <a:off x="450000" y="450000"/>
            <a:ext cx="9018000" cy="276999"/>
            <a:chOff x="450000" y="450000"/>
            <a:chExt cx="9018000" cy="276999"/>
          </a:xfrm>
        </p:grpSpPr>
        <p:sp>
          <p:nvSpPr>
            <p:cNvPr id="1137" name="Google Shape;1137;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38" name="Google Shape;1138;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39" name="Google Shape;1139;p5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51"/>
          <p:cNvGrpSpPr/>
          <p:nvPr/>
        </p:nvGrpSpPr>
        <p:grpSpPr>
          <a:xfrm>
            <a:off x="560209" y="2040029"/>
            <a:ext cx="8782409" cy="215375"/>
            <a:chOff x="1027113" y="2045625"/>
            <a:chExt cx="8785225" cy="215444"/>
          </a:xfrm>
        </p:grpSpPr>
        <p:sp>
          <p:nvSpPr>
            <p:cNvPr id="1146" name="Google Shape;1146;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47" name="Google Shape;1147;p5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148" name="Google Shape;1148;p51"/>
          <p:cNvSpPr/>
          <p:nvPr/>
        </p:nvSpPr>
        <p:spPr>
          <a:xfrm>
            <a:off x="712560" y="2402510"/>
            <a:ext cx="8628470"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Sản phẩm (tham khảo)</a:t>
            </a:r>
            <a:endParaRPr/>
          </a:p>
          <a:p>
            <a:pPr indent="-180975" lvl="0" marL="517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Đối với sản phẩm, thiết kế mẫu là cách chắc chắn nhất để thử nghiệm và cải thiện nhanh chóng các sản phẩm.</a:t>
            </a:r>
            <a:endParaRPr/>
          </a:p>
          <a:p>
            <a:pPr indent="-180975" lvl="0" marL="517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kiểm tra các chức năng, vị trí của nút thao tác và sự tiện lợi trong thiết kế, bạn có thể tạo một bản mẫu bằng các nguyên liệu đơn giản như giấy, đất sét, xốp và tấm acrylic. Để thực hiện một thiết kế nhất định, hãy thử thiết kế bằng Chương trình tạo mô hình 3D.</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149" name="Google Shape;1149;p51"/>
          <p:cNvSpPr/>
          <p:nvPr/>
        </p:nvSpPr>
        <p:spPr>
          <a:xfrm>
            <a:off x="584824" y="3842243"/>
            <a:ext cx="8756206" cy="2083502"/>
          </a:xfrm>
          <a:prstGeom prst="rect">
            <a:avLst/>
          </a:prstGeom>
          <a:blipFill rotWithShape="1">
            <a:blip r:embed="rId3">
              <a:alphaModFix/>
            </a:blip>
            <a:stretch>
              <a:fillRect b="-446240" l="-7607" r="-7341" t="-178082"/>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nvGrpSpPr>
          <p:cNvPr id="1150" name="Google Shape;1150;p51"/>
          <p:cNvGrpSpPr/>
          <p:nvPr/>
        </p:nvGrpSpPr>
        <p:grpSpPr>
          <a:xfrm>
            <a:off x="450000" y="450000"/>
            <a:ext cx="9018000" cy="276999"/>
            <a:chOff x="450000" y="450000"/>
            <a:chExt cx="9018000" cy="276999"/>
          </a:xfrm>
        </p:grpSpPr>
        <p:sp>
          <p:nvSpPr>
            <p:cNvPr id="1151" name="Google Shape;1151;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52" name="Google Shape;1152;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53" name="Google Shape;1153;p5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52"/>
          <p:cNvSpPr/>
          <p:nvPr/>
        </p:nvSpPr>
        <p:spPr>
          <a:xfrm>
            <a:off x="712560" y="2402511"/>
            <a:ext cx="8628470" cy="296664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Giao diện người dùng (tham khảo)</a:t>
            </a:r>
            <a:endParaRPr/>
          </a:p>
          <a:p>
            <a:pPr indent="-180975" lvl="0" marL="4572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kỷ nguyên số hóa vạn vật này, rất nhiều dịch vụ tạo ứng dụng di động và website đã ra đời. Hãy tham khảo trang web bên dưới để tạo khung lưới và cấu trúc trang web.</a:t>
            </a:r>
            <a:endParaRPr/>
          </a:p>
          <a:p>
            <a:pPr indent="-180975" lvl="0" marL="4572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a:t>
            </a:r>
            <a:endParaRPr sz="1300">
              <a:solidFill>
                <a:srgbClr val="262626"/>
              </a:solidFill>
              <a:latin typeface="Arial"/>
              <a:ea typeface="Arial"/>
              <a:cs typeface="Arial"/>
              <a:sym typeface="Arial"/>
            </a:endParaRPr>
          </a:p>
          <a:p>
            <a:pPr indent="-180975" lvl="0" marL="690563" marR="0" rtl="0" algn="l">
              <a:spcBef>
                <a:spcPts val="800"/>
              </a:spcBef>
              <a:spcAft>
                <a:spcPts val="0"/>
              </a:spcAft>
              <a:buClr>
                <a:srgbClr val="193EB0"/>
              </a:buClr>
              <a:buSzPts val="1300"/>
              <a:buFont typeface="Arial"/>
              <a:buChar char="‣"/>
            </a:pPr>
            <a:r>
              <a:rPr lang="en-US" sz="1300" u="sng">
                <a:solidFill>
                  <a:srgbClr val="262626"/>
                </a:solidFill>
                <a:latin typeface="Arial"/>
                <a:ea typeface="Arial"/>
                <a:cs typeface="Arial"/>
                <a:sym typeface="Arial"/>
                <a:hlinkClick r:id="rId3">
                  <a:extLst>
                    <a:ext uri="{A12FA001-AC4F-418D-AE19-62706E023703}">
                      <ahyp:hlinkClr val="tx"/>
                    </a:ext>
                  </a:extLst>
                </a:hlinkClick>
              </a:rPr>
              <a:t>https://webdesignledger.com/18-great-examples-of-sketched-ui-wireframes-and-mockups/</a:t>
            </a:r>
            <a:endParaRPr sz="1300">
              <a:solidFill>
                <a:srgbClr val="262626"/>
              </a:solidFill>
              <a:latin typeface="Arial"/>
              <a:ea typeface="Arial"/>
              <a:cs typeface="Arial"/>
              <a:sym typeface="Arial"/>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Flinto (</a:t>
            </a:r>
            <a:r>
              <a:rPr lang="en-US" sz="1300" u="sng">
                <a:solidFill>
                  <a:srgbClr val="262626"/>
                </a:solidFill>
                <a:latin typeface="Arial"/>
                <a:ea typeface="Arial"/>
                <a:cs typeface="Arial"/>
                <a:sym typeface="Arial"/>
                <a:hlinkClick r:id="rId4">
                  <a:extLst>
                    <a:ext uri="{A12FA001-AC4F-418D-AE19-62706E023703}">
                      <ahyp:hlinkClr val="tx"/>
                    </a:ext>
                  </a:extLst>
                </a:hlinkClick>
              </a:rPr>
              <a:t>https://flinto.com</a:t>
            </a:r>
            <a:r>
              <a:rPr lang="en-US" sz="1300">
                <a:solidFill>
                  <a:srgbClr val="262626"/>
                </a:solidFill>
                <a:latin typeface="Arial"/>
                <a:ea typeface="Arial"/>
                <a:cs typeface="Arial"/>
                <a:sym typeface="Arial"/>
              </a:rPr>
              <a:t>)</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Balsamiq (</a:t>
            </a:r>
            <a:r>
              <a:rPr lang="en-US" sz="1300" u="sng">
                <a:solidFill>
                  <a:srgbClr val="262626"/>
                </a:solidFill>
                <a:latin typeface="Arial"/>
                <a:ea typeface="Arial"/>
                <a:cs typeface="Arial"/>
                <a:sym typeface="Arial"/>
                <a:hlinkClick r:id="rId5">
                  <a:extLst>
                    <a:ext uri="{A12FA001-AC4F-418D-AE19-62706E023703}">
                      <ahyp:hlinkClr val="tx"/>
                    </a:ext>
                  </a:extLst>
                </a:hlinkClick>
              </a:rPr>
              <a:t>https://balsamiq.com</a:t>
            </a:r>
            <a:r>
              <a:rPr lang="en-US" sz="1300">
                <a:solidFill>
                  <a:srgbClr val="262626"/>
                </a:solidFill>
                <a:latin typeface="Arial"/>
                <a:ea typeface="Arial"/>
                <a:cs typeface="Arial"/>
                <a:sym typeface="Arial"/>
              </a:rPr>
              <a:t>)</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Video giới thiệu Balsamiq (</a:t>
            </a:r>
            <a:r>
              <a:rPr lang="en-US" sz="1300" u="sng">
                <a:solidFill>
                  <a:srgbClr val="262626"/>
                </a:solidFill>
                <a:latin typeface="Arial"/>
                <a:ea typeface="Arial"/>
                <a:cs typeface="Arial"/>
                <a:sym typeface="Arial"/>
                <a:hlinkClick r:id="rId6">
                  <a:extLst>
                    <a:ext uri="{A12FA001-AC4F-418D-AE19-62706E023703}">
                      <ahyp:hlinkClr val="tx"/>
                    </a:ext>
                  </a:extLst>
                </a:hlinkClick>
              </a:rPr>
              <a:t>https://www.youtube.com/watch?v=zLysy3IPfFI</a:t>
            </a:r>
            <a:r>
              <a:rPr lang="en-US" sz="1300">
                <a:solidFill>
                  <a:srgbClr val="262626"/>
                </a:solidFill>
                <a:latin typeface="Arial"/>
                <a:ea typeface="Arial"/>
                <a:cs typeface="Arial"/>
                <a:sym typeface="Arial"/>
              </a:rPr>
              <a:t>)</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Trang tạo mẫu thử bằng giấy (</a:t>
            </a:r>
            <a:r>
              <a:rPr lang="en-US" sz="1300" u="sng">
                <a:solidFill>
                  <a:srgbClr val="262626"/>
                </a:solidFill>
                <a:latin typeface="Arial"/>
                <a:ea typeface="Arial"/>
                <a:cs typeface="Arial"/>
                <a:sym typeface="Arial"/>
                <a:hlinkClick r:id="rId7">
                  <a:extLst>
                    <a:ext uri="{A12FA001-AC4F-418D-AE19-62706E023703}">
                      <ahyp:hlinkClr val="tx"/>
                    </a:ext>
                  </a:extLst>
                </a:hlinkClick>
              </a:rPr>
              <a:t>https://www.youtube.com/watch?v=ppnRQD06ggY#t=228</a:t>
            </a:r>
            <a:r>
              <a:rPr lang="en-US" sz="1300">
                <a:solidFill>
                  <a:srgbClr val="262626"/>
                </a:solidFill>
                <a:latin typeface="Arial"/>
                <a:ea typeface="Arial"/>
                <a:cs typeface="Arial"/>
                <a:sym typeface="Arial"/>
              </a:rPr>
              <a:t>)</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1160" name="Google Shape;1160;p52"/>
          <p:cNvGrpSpPr/>
          <p:nvPr/>
        </p:nvGrpSpPr>
        <p:grpSpPr>
          <a:xfrm>
            <a:off x="560209" y="2040029"/>
            <a:ext cx="8782409" cy="215375"/>
            <a:chOff x="1027113" y="2045625"/>
            <a:chExt cx="8785225" cy="215444"/>
          </a:xfrm>
        </p:grpSpPr>
        <p:sp>
          <p:nvSpPr>
            <p:cNvPr id="1161" name="Google Shape;1161;p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62" name="Google Shape;1162;p5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grpSp>
        <p:nvGrpSpPr>
          <p:cNvPr id="1163" name="Google Shape;1163;p52"/>
          <p:cNvGrpSpPr/>
          <p:nvPr/>
        </p:nvGrpSpPr>
        <p:grpSpPr>
          <a:xfrm>
            <a:off x="450000" y="450000"/>
            <a:ext cx="9018000" cy="276999"/>
            <a:chOff x="450000" y="450000"/>
            <a:chExt cx="9018000" cy="276999"/>
          </a:xfrm>
        </p:grpSpPr>
        <p:sp>
          <p:nvSpPr>
            <p:cNvPr id="1164" name="Google Shape;1164;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65" name="Google Shape;1165;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66" name="Google Shape;1166;p5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grpSp>
        <p:nvGrpSpPr>
          <p:cNvPr id="1172" name="Google Shape;1172;p53"/>
          <p:cNvGrpSpPr/>
          <p:nvPr/>
        </p:nvGrpSpPr>
        <p:grpSpPr>
          <a:xfrm>
            <a:off x="560209" y="2040029"/>
            <a:ext cx="8782409" cy="215375"/>
            <a:chOff x="1027113" y="2045625"/>
            <a:chExt cx="8785225" cy="215444"/>
          </a:xfrm>
        </p:grpSpPr>
        <p:sp>
          <p:nvSpPr>
            <p:cNvPr id="1173" name="Google Shape;1173;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74" name="Google Shape;1174;p5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175" name="Google Shape;1175;p53"/>
          <p:cNvSpPr/>
          <p:nvPr/>
        </p:nvSpPr>
        <p:spPr>
          <a:xfrm>
            <a:off x="712560" y="2402510"/>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0975" lvl="0" marL="5175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liệu nghiên cứu thường rất hữu ích để thu thập thông tin cần thiết, nhưng lại khó thể hiện được toàn bộ bối cảnh hoặc kể lại câu chuyện. Kịch bản có thể làm được điều này và mang lại cái nhìn thực tế về tình huống vấn đề và tạo ra một tình huống dự kiến để thể hiện rõ ràng sự hiệu quả khi áp dụng giải pháp. Đặc biệt, giải pháp dịch vụ thường không có hình dạng vật lý hay nền tảng, chẳng hạn như sản phẩm hoặc giao diện người dùng (UI), vì vậy, kịch bản sẽ giúp bạn xem cách dịch vụ thực hiện hoặc tương tác với khách hàng.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0975" lvl="0" marL="85407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1. Thiết kế toàn bộ câu chuyện</a:t>
            </a:r>
            <a:endParaRPr/>
          </a:p>
          <a:p>
            <a:pPr indent="-180975" lvl="0" marL="85407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Nhớ lại chuỗi thời điểm mà khách hàng của bạn trải nghiệm trong một vấn đề khi áp dụng giải pháp. Nên sắp xếp bối cảnh theo các điểm khác biệt một cách hệ thống, chẳng hạn vấn đề hiện tại được giải quyết như thế nào và khách hàng sẽ được hưởng lợi ích gì.</a:t>
            </a:r>
            <a:endParaRPr/>
          </a:p>
        </p:txBody>
      </p:sp>
      <p:grpSp>
        <p:nvGrpSpPr>
          <p:cNvPr id="1176" name="Google Shape;1176;p53"/>
          <p:cNvGrpSpPr/>
          <p:nvPr/>
        </p:nvGrpSpPr>
        <p:grpSpPr>
          <a:xfrm>
            <a:off x="450000" y="450000"/>
            <a:ext cx="9018000" cy="276999"/>
            <a:chOff x="450000" y="450000"/>
            <a:chExt cx="9018000" cy="276999"/>
          </a:xfrm>
        </p:grpSpPr>
        <p:sp>
          <p:nvSpPr>
            <p:cNvPr id="1177" name="Google Shape;1177;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78" name="Google Shape;1178;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79" name="Google Shape;1179;p5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54"/>
          <p:cNvGrpSpPr/>
          <p:nvPr/>
        </p:nvGrpSpPr>
        <p:grpSpPr>
          <a:xfrm>
            <a:off x="560209" y="2040029"/>
            <a:ext cx="8782409" cy="215375"/>
            <a:chOff x="1027113" y="2045625"/>
            <a:chExt cx="8785225" cy="215444"/>
          </a:xfrm>
        </p:grpSpPr>
        <p:sp>
          <p:nvSpPr>
            <p:cNvPr id="1186" name="Google Shape;1186;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87" name="Google Shape;1187;p5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188" name="Google Shape;1188;p54"/>
          <p:cNvSpPr/>
          <p:nvPr/>
        </p:nvSpPr>
        <p:spPr>
          <a:xfrm>
            <a:off x="712560" y="2402511"/>
            <a:ext cx="8628470" cy="256140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0975" lvl="0" marL="9144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Quyết định cách diễn đạt</a:t>
            </a:r>
            <a:endParaRPr/>
          </a:p>
          <a:p>
            <a:pPr indent="-180975" lvl="0" marL="9144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nghĩ xem làm thế nào để kể câu chuyện một cách hiệu quả. Nếu cần, bạn có thể diễn đạt bằng nhiều cách khác nhau như bảng ý tưởng và quay video.</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0975" lvl="0" marL="9144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Tinh chỉnh giải pháp</a:t>
            </a:r>
            <a:endParaRPr/>
          </a:p>
          <a:p>
            <a:pPr indent="-180975" lvl="0" marL="914400"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nghĩ xem bạn cần làm gì trong mỗi bước để thực hiện dịch vụ. Hãy nghĩ xem khách hàng sẽ cần hướng dẫn gì để sử dụng dịch vụ, và nhà cung cấp dịch vụ có cần tuân theo quy trình nào không.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1189" name="Google Shape;1189;p54"/>
          <p:cNvGrpSpPr/>
          <p:nvPr/>
        </p:nvGrpSpPr>
        <p:grpSpPr>
          <a:xfrm>
            <a:off x="450000" y="450000"/>
            <a:ext cx="9018000" cy="276999"/>
            <a:chOff x="450000" y="450000"/>
            <a:chExt cx="9018000" cy="276999"/>
          </a:xfrm>
        </p:grpSpPr>
        <p:sp>
          <p:nvSpPr>
            <p:cNvPr id="1190" name="Google Shape;1190;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191" name="Google Shape;1191;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192" name="Google Shape;1192;p5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grpSp>
        <p:nvGrpSpPr>
          <p:cNvPr id="1198" name="Google Shape;1198;p55"/>
          <p:cNvGrpSpPr/>
          <p:nvPr/>
        </p:nvGrpSpPr>
        <p:grpSpPr>
          <a:xfrm>
            <a:off x="560209" y="2044065"/>
            <a:ext cx="8782409" cy="215375"/>
            <a:chOff x="1027113" y="2045625"/>
            <a:chExt cx="8785225" cy="215444"/>
          </a:xfrm>
        </p:grpSpPr>
        <p:sp>
          <p:nvSpPr>
            <p:cNvPr id="1199" name="Google Shape;1199;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00" name="Google Shape;1200;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kế mẫu</a:t>
              </a:r>
              <a:endParaRPr sz="1400">
                <a:solidFill>
                  <a:srgbClr val="262626"/>
                </a:solidFill>
                <a:latin typeface="Arial"/>
                <a:ea typeface="Arial"/>
                <a:cs typeface="Arial"/>
                <a:sym typeface="Arial"/>
              </a:endParaRPr>
            </a:p>
          </p:txBody>
        </p:sp>
      </p:grpSp>
      <p:sp>
        <p:nvSpPr>
          <p:cNvPr id="1201" name="Google Shape;1201;p55"/>
          <p:cNvSpPr/>
          <p:nvPr/>
        </p:nvSpPr>
        <p:spPr>
          <a:xfrm>
            <a:off x="1502310" y="3438331"/>
            <a:ext cx="6898205" cy="2419352"/>
          </a:xfrm>
          <a:prstGeom prst="rect">
            <a:avLst/>
          </a:prstGeom>
          <a:blipFill rotWithShape="1">
            <a:blip r:embed="rId3">
              <a:alphaModFix/>
            </a:blip>
            <a:stretch>
              <a:fillRect b="-125859" l="-7107" r="-7001" t="-231743"/>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202" name="Google Shape;1202;p55"/>
          <p:cNvSpPr/>
          <p:nvPr/>
        </p:nvSpPr>
        <p:spPr>
          <a:xfrm>
            <a:off x="712560" y="2406547"/>
            <a:ext cx="8628470" cy="8481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thiết kế mẫu: Dịch vụ (tham khảo)</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ý tưởng là cách phổ biến nhất để lần lượt trình bày các thay đổi về hành động hoặc địa điểm sau khi áp dụng giải pháp.</a:t>
            </a:r>
            <a:endParaRPr/>
          </a:p>
        </p:txBody>
      </p:sp>
      <p:grpSp>
        <p:nvGrpSpPr>
          <p:cNvPr id="1203" name="Google Shape;1203;p55"/>
          <p:cNvGrpSpPr/>
          <p:nvPr/>
        </p:nvGrpSpPr>
        <p:grpSpPr>
          <a:xfrm>
            <a:off x="450000" y="450000"/>
            <a:ext cx="9018000" cy="276999"/>
            <a:chOff x="450000" y="450000"/>
            <a:chExt cx="9018000" cy="276999"/>
          </a:xfrm>
        </p:grpSpPr>
        <p:sp>
          <p:nvSpPr>
            <p:cNvPr id="1204" name="Google Shape;1204;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05" name="Google Shape;1205;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06" name="Google Shape;1206;p5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Xây dựng ý tưởng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grpSp>
        <p:nvGrpSpPr>
          <p:cNvPr id="1212" name="Google Shape;1212;p56"/>
          <p:cNvGrpSpPr/>
          <p:nvPr/>
        </p:nvGrpSpPr>
        <p:grpSpPr>
          <a:xfrm>
            <a:off x="560209" y="2042190"/>
            <a:ext cx="8782409" cy="246221"/>
            <a:chOff x="1027113" y="2045625"/>
            <a:chExt cx="8785225" cy="246300"/>
          </a:xfrm>
        </p:grpSpPr>
        <p:sp>
          <p:nvSpPr>
            <p:cNvPr id="1213" name="Google Shape;1213;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14" name="Google Shape;1214;p56"/>
            <p:cNvSpPr/>
            <p:nvPr/>
          </p:nvSpPr>
          <p:spPr>
            <a:xfrm>
              <a:off x="1179513" y="2045625"/>
              <a:ext cx="8632825"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Step #5: Test</a:t>
              </a:r>
              <a:endParaRPr/>
            </a:p>
          </p:txBody>
        </p:sp>
      </p:grpSp>
      <p:sp>
        <p:nvSpPr>
          <p:cNvPr id="1215" name="Google Shape;1215;p56"/>
          <p:cNvSpPr/>
          <p:nvPr/>
        </p:nvSpPr>
        <p:spPr>
          <a:xfrm>
            <a:off x="712560" y="4700124"/>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Thử nghiệm bản mẫu trong một kịch bản thực tế.</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thật khó tính. Đừng tự biện hộ.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tìm ra những thiếu sót và cải thiện!</a:t>
            </a:r>
            <a:endParaRPr/>
          </a:p>
        </p:txBody>
      </p:sp>
      <p:grpSp>
        <p:nvGrpSpPr>
          <p:cNvPr id="1216" name="Google Shape;1216;p56"/>
          <p:cNvGrpSpPr/>
          <p:nvPr/>
        </p:nvGrpSpPr>
        <p:grpSpPr>
          <a:xfrm>
            <a:off x="2365987" y="2641207"/>
            <a:ext cx="5323201" cy="1675275"/>
            <a:chOff x="2442422" y="2564058"/>
            <a:chExt cx="5323201" cy="1675275"/>
          </a:xfrm>
        </p:grpSpPr>
        <p:grpSp>
          <p:nvGrpSpPr>
            <p:cNvPr id="1217" name="Google Shape;1217;p56"/>
            <p:cNvGrpSpPr/>
            <p:nvPr/>
          </p:nvGrpSpPr>
          <p:grpSpPr>
            <a:xfrm>
              <a:off x="2442422" y="2564058"/>
              <a:ext cx="5323201" cy="1675275"/>
              <a:chOff x="2441617" y="2563781"/>
              <a:chExt cx="5324908" cy="1675812"/>
            </a:xfrm>
          </p:grpSpPr>
          <p:sp>
            <p:nvSpPr>
              <p:cNvPr id="1218" name="Google Shape;1218;p56"/>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19" name="Google Shape;1219;p56"/>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Xác định</a:t>
                </a:r>
                <a:endParaRPr/>
              </a:p>
            </p:txBody>
          </p:sp>
          <p:sp>
            <p:nvSpPr>
              <p:cNvPr id="1220" name="Google Shape;1220;p56"/>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21" name="Google Shape;1221;p56"/>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222" name="Google Shape;1222;p56"/>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23" name="Google Shape;1223;p56"/>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224" name="Google Shape;1224;p56"/>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25" name="Google Shape;1225;p56"/>
              <p:cNvSpPr/>
              <p:nvPr/>
            </p:nvSpPr>
            <p:spPr>
              <a:xfrm>
                <a:off x="663614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226" name="Google Shape;1226;p56"/>
              <p:cNvSpPr txBox="1"/>
              <p:nvPr/>
            </p:nvSpPr>
            <p:spPr>
              <a:xfrm>
                <a:off x="667670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Thử nghiệm</a:t>
                </a:r>
                <a:endParaRPr sz="1400">
                  <a:solidFill>
                    <a:srgbClr val="FFFFFF"/>
                  </a:solidFill>
                  <a:latin typeface="Arial"/>
                  <a:ea typeface="Arial"/>
                  <a:cs typeface="Arial"/>
                  <a:sym typeface="Arial"/>
                </a:endParaRPr>
              </a:p>
            </p:txBody>
          </p:sp>
        </p:grpSp>
        <p:sp>
          <p:nvSpPr>
            <p:cNvPr id="1227" name="Google Shape;1227;p56"/>
            <p:cNvSpPr txBox="1"/>
            <p:nvPr/>
          </p:nvSpPr>
          <p:spPr>
            <a:xfrm>
              <a:off x="5627860" y="3385002"/>
              <a:ext cx="1048918" cy="7540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Xây dựng ý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tưởng và </a:t>
              </a:r>
              <a:endParaRPr/>
            </a:p>
            <a:p>
              <a:pPr indent="0" lvl="0" marL="0" marR="0" rtl="0" algn="ctr">
                <a:spcBef>
                  <a:spcPts val="600"/>
                </a:spcBef>
                <a:spcAft>
                  <a:spcPts val="0"/>
                </a:spcAft>
                <a:buNone/>
              </a:pPr>
              <a:r>
                <a:rPr lang="en-US" sz="1300">
                  <a:solidFill>
                    <a:srgbClr val="3F3F3F"/>
                  </a:solidFill>
                  <a:latin typeface="Arial"/>
                  <a:ea typeface="Arial"/>
                  <a:cs typeface="Arial"/>
                  <a:sym typeface="Arial"/>
                </a:rPr>
                <a:t>Thiết kế mẫu</a:t>
              </a:r>
              <a:endParaRPr/>
            </a:p>
          </p:txBody>
        </p:sp>
      </p:grpSp>
      <p:grpSp>
        <p:nvGrpSpPr>
          <p:cNvPr id="1228" name="Google Shape;1228;p56"/>
          <p:cNvGrpSpPr/>
          <p:nvPr/>
        </p:nvGrpSpPr>
        <p:grpSpPr>
          <a:xfrm>
            <a:off x="450000" y="450000"/>
            <a:ext cx="9018000" cy="276999"/>
            <a:chOff x="450000" y="450000"/>
            <a:chExt cx="9018000" cy="276999"/>
          </a:xfrm>
        </p:grpSpPr>
        <p:sp>
          <p:nvSpPr>
            <p:cNvPr id="1229" name="Google Shape;1229;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30" name="Google Shape;1230;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31" name="Google Shape;1231;p5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grpSp>
        <p:nvGrpSpPr>
          <p:cNvPr id="1237" name="Google Shape;1237;p57"/>
          <p:cNvGrpSpPr/>
          <p:nvPr/>
        </p:nvGrpSpPr>
        <p:grpSpPr>
          <a:xfrm>
            <a:off x="560209" y="2040029"/>
            <a:ext cx="8782409" cy="215375"/>
            <a:chOff x="1027113" y="2045625"/>
            <a:chExt cx="8785225" cy="215444"/>
          </a:xfrm>
        </p:grpSpPr>
        <p:sp>
          <p:nvSpPr>
            <p:cNvPr id="1238" name="Google Shape;1238;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39" name="Google Shape;1239;p5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a:t>
              </a:r>
              <a:endParaRPr/>
            </a:p>
          </p:txBody>
        </p:sp>
      </p:grpSp>
      <p:sp>
        <p:nvSpPr>
          <p:cNvPr id="1240" name="Google Shape;1240;p57"/>
          <p:cNvSpPr/>
          <p:nvPr/>
        </p:nvSpPr>
        <p:spPr>
          <a:xfrm>
            <a:off x="712560" y="2423768"/>
            <a:ext cx="8630057" cy="145341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về Thử nghiệm và sự cần thiết của Thử nghiệm</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Người ta dễ hiểu nhầm thử nghiệm là cửa ngõ quyết định sự thành bại. </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thử nghiệm là giai đoạn cuối cùng trong hoàn thiện giải pháp. Trong giai đoạn này, mẫu giải pháp sẽ được thử nghiệm trong thực tế để tìm cách cải thiện và bổ sung. </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áp dụng giải pháp cho khách hàng, bạn có thể kiểm tra xem đó có phải là giải pháp cần thiết hay không.</a:t>
            </a:r>
            <a:endParaRPr/>
          </a:p>
        </p:txBody>
      </p:sp>
      <p:grpSp>
        <p:nvGrpSpPr>
          <p:cNvPr id="1241" name="Google Shape;1241;p57"/>
          <p:cNvGrpSpPr/>
          <p:nvPr/>
        </p:nvGrpSpPr>
        <p:grpSpPr>
          <a:xfrm>
            <a:off x="450000" y="450000"/>
            <a:ext cx="9018000" cy="276999"/>
            <a:chOff x="450000" y="450000"/>
            <a:chExt cx="9018000" cy="276999"/>
          </a:xfrm>
        </p:grpSpPr>
        <p:sp>
          <p:nvSpPr>
            <p:cNvPr id="1242" name="Google Shape;1242;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43" name="Google Shape;124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44" name="Google Shape;1244;p5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pSp>
        <p:nvGrpSpPr>
          <p:cNvPr id="1250" name="Google Shape;1250;p58"/>
          <p:cNvGrpSpPr/>
          <p:nvPr/>
        </p:nvGrpSpPr>
        <p:grpSpPr>
          <a:xfrm>
            <a:off x="560209" y="2040029"/>
            <a:ext cx="8782409" cy="215375"/>
            <a:chOff x="1027113" y="2045625"/>
            <a:chExt cx="8785225" cy="215444"/>
          </a:xfrm>
        </p:grpSpPr>
        <p:sp>
          <p:nvSpPr>
            <p:cNvPr id="1251" name="Google Shape;1251;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52" name="Google Shape;1252;p5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253" name="Google Shape;1253;p58"/>
          <p:cNvSpPr/>
          <p:nvPr/>
        </p:nvSpPr>
        <p:spPr>
          <a:xfrm>
            <a:off x="712560" y="2423768"/>
            <a:ext cx="8630057"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Ở ĐÂU: Tìm địa điểm và môi trường để áp dụng giải pháp.</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tiến hành thử nghiệm?</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đã được quản lý cơ sở cho phép chưa?</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AI: Tìm khách hàng giống như đối tượng đại diện mà bạn đã tạo.</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giải pháp dựa trên một đối tượng đại diện sẽ cho ra kết quả riêng biệt. Bạn sẽ thấy rõ độ hiệu quả của giải pháp hơn nếu đối tượng thử nghiệm là khách hàng. Tìm khách hàng có nét tương đồng với đối tượng đại diện, chẳng hạn như tuổi, công việc, tầng lớp xã hội, hoàn cảnh xã hội, nhu yếu phẩm, v.v. Dù là cùng một đối tượng đại diện nhưng bạn nên thử nghiệm với khoảng 5 người để tránh thiên vị ý kiến của một người.</a:t>
            </a:r>
            <a:endParaRPr sz="1300">
              <a:solidFill>
                <a:srgbClr val="262626"/>
              </a:solidFill>
              <a:latin typeface="Arial"/>
              <a:ea typeface="Arial"/>
              <a:cs typeface="Arial"/>
              <a:sym typeface="Arial"/>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người tham gia thử nghiệm là ai? Những người tham gia có dựa trên đối tượng đại diện không?</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bao nhiêu người?</a:t>
            </a:r>
            <a:endParaRPr/>
          </a:p>
        </p:txBody>
      </p:sp>
      <p:grpSp>
        <p:nvGrpSpPr>
          <p:cNvPr id="1254" name="Google Shape;1254;p58"/>
          <p:cNvGrpSpPr/>
          <p:nvPr/>
        </p:nvGrpSpPr>
        <p:grpSpPr>
          <a:xfrm>
            <a:off x="450000" y="450000"/>
            <a:ext cx="9018000" cy="276999"/>
            <a:chOff x="450000" y="450000"/>
            <a:chExt cx="9018000" cy="276999"/>
          </a:xfrm>
        </p:grpSpPr>
        <p:sp>
          <p:nvSpPr>
            <p:cNvPr id="1255" name="Google Shape;1255;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56" name="Google Shape;1256;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57" name="Google Shape;1257;p5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grpSp>
        <p:nvGrpSpPr>
          <p:cNvPr id="1263" name="Google Shape;1263;p59"/>
          <p:cNvGrpSpPr/>
          <p:nvPr/>
        </p:nvGrpSpPr>
        <p:grpSpPr>
          <a:xfrm>
            <a:off x="560209" y="2040029"/>
            <a:ext cx="8782409" cy="215375"/>
            <a:chOff x="1027113" y="2045625"/>
            <a:chExt cx="8785225" cy="215444"/>
          </a:xfrm>
        </p:grpSpPr>
        <p:sp>
          <p:nvSpPr>
            <p:cNvPr id="1264" name="Google Shape;1264;p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65" name="Google Shape;1265;p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266" name="Google Shape;1266;p59"/>
          <p:cNvSpPr/>
          <p:nvPr/>
        </p:nvSpPr>
        <p:spPr>
          <a:xfrm>
            <a:off x="712560" y="2423768"/>
            <a:ext cx="8630057" cy="276146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CÁI GÌ: Thiết lập các tiêu chí đánh giá về cả chức năng và cảm xúc.</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đánh giá độ hiệu quả của giải pháp, hãy xem liệu giải pháp có giải quyết được vấn đề về mặt chức năng hay mang đến những cảm xúc bạn cần hay không.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 có phải là tiêu chuẩn đánh giá về cả chức năng và cảm xúc không?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tiêu chí có tương ứng với vấn đề cần giải quyết bằng giải pháp không?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chỉ số đo lường có tác động trước và sau khi thực hiện giải pháp không?</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1267" name="Google Shape;1267;p59"/>
          <p:cNvGraphicFramePr/>
          <p:nvPr/>
        </p:nvGraphicFramePr>
        <p:xfrm>
          <a:off x="959409" y="4400200"/>
          <a:ext cx="3000000" cy="3000000"/>
        </p:xfrm>
        <a:graphic>
          <a:graphicData uri="http://schemas.openxmlformats.org/drawingml/2006/table">
            <a:tbl>
              <a:tblPr>
                <a:noFill/>
                <a:tableStyleId>{60C2590A-4661-4AA9-ABB2-C8123B53AB01}</a:tableStyleId>
              </a:tblPr>
              <a:tblGrid>
                <a:gridCol w="3992000"/>
                <a:gridCol w="3992000"/>
              </a:tblGrid>
              <a:tr h="287550">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Chức năng</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Cảm xúc</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176275">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Độ tiện lợi thế nào?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Độ hiệu quả ra sao?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Đó có phải là một hệ thống dễ hiểu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chú trọng tới hành vi của khách hàng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gây ra vấn đề khác không? (Hiệu quả và tiện lợi)</a:t>
                      </a:r>
                      <a:endParaRPr/>
                    </a:p>
                  </a:txBody>
                  <a:tcPr marT="39675" marB="39675" marR="72125" marL="72125">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Khách hàng có hài lòng khi giải quyết vấn đề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phù hợp với lối sống của khách hàng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Sự thay đổi này có tác động gì đến cuộc sống của </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khách hàng?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Có gây ra vấn đề khác không? (Sự ổn định cảm xúc)</a:t>
                      </a:r>
                      <a:endParaRPr/>
                    </a:p>
                  </a:txBody>
                  <a:tcPr marT="39675" marB="39675" marR="72125" marL="7212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1268" name="Google Shape;1268;p59"/>
          <p:cNvGrpSpPr/>
          <p:nvPr/>
        </p:nvGrpSpPr>
        <p:grpSpPr>
          <a:xfrm>
            <a:off x="450000" y="450000"/>
            <a:ext cx="9018000" cy="276999"/>
            <a:chOff x="450000" y="450000"/>
            <a:chExt cx="9018000" cy="276999"/>
          </a:xfrm>
        </p:grpSpPr>
        <p:sp>
          <p:nvSpPr>
            <p:cNvPr id="1269" name="Google Shape;1269;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70" name="Google Shape;1270;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71" name="Google Shape;1271;p5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133" name="Google Shape;133;p6"/>
          <p:cNvGrpSpPr/>
          <p:nvPr/>
        </p:nvGrpSpPr>
        <p:grpSpPr>
          <a:xfrm>
            <a:off x="560209" y="2040029"/>
            <a:ext cx="8782409" cy="215375"/>
            <a:chOff x="1027113" y="2045625"/>
            <a:chExt cx="8785225" cy="215444"/>
          </a:xfrm>
        </p:grpSpPr>
        <p:sp>
          <p:nvSpPr>
            <p:cNvPr id="134" name="Google Shape;134;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5" name="Google Shape;135;p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136" name="Google Shape;136;p6"/>
          <p:cNvGrpSpPr/>
          <p:nvPr/>
        </p:nvGrpSpPr>
        <p:grpSpPr>
          <a:xfrm>
            <a:off x="737734" y="2504717"/>
            <a:ext cx="8665441" cy="3491049"/>
            <a:chOff x="737734" y="2504717"/>
            <a:chExt cx="8665441" cy="3491049"/>
          </a:xfrm>
        </p:grpSpPr>
        <p:sp>
          <p:nvSpPr>
            <p:cNvPr id="137" name="Google Shape;137;p6"/>
            <p:cNvSpPr/>
            <p:nvPr/>
          </p:nvSpPr>
          <p:spPr>
            <a:xfrm>
              <a:off x="4978979" y="5805414"/>
              <a:ext cx="2487852" cy="12307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800">
                  <a:solidFill>
                    <a:srgbClr val="3F3F3F"/>
                  </a:solidFill>
                  <a:latin typeface="Arial"/>
                  <a:ea typeface="Arial"/>
                  <a:cs typeface="Arial"/>
                  <a:sym typeface="Arial"/>
                </a:rPr>
                <a:t>Nguồn: Vai trò của tư duy thiết kế, Pieter Baert</a:t>
              </a:r>
              <a:endParaRPr/>
            </a:p>
          </p:txBody>
        </p:sp>
        <p:grpSp>
          <p:nvGrpSpPr>
            <p:cNvPr id="138" name="Google Shape;138;p6"/>
            <p:cNvGrpSpPr/>
            <p:nvPr/>
          </p:nvGrpSpPr>
          <p:grpSpPr>
            <a:xfrm>
              <a:off x="737734" y="3202994"/>
              <a:ext cx="8665441" cy="2792772"/>
              <a:chOff x="736382" y="3263900"/>
              <a:chExt cx="8668219" cy="2793667"/>
            </a:xfrm>
          </p:grpSpPr>
          <p:grpSp>
            <p:nvGrpSpPr>
              <p:cNvPr id="139" name="Google Shape;139;p6"/>
              <p:cNvGrpSpPr/>
              <p:nvPr/>
            </p:nvGrpSpPr>
            <p:grpSpPr>
              <a:xfrm>
                <a:off x="881062" y="3263900"/>
                <a:ext cx="8140700" cy="2789238"/>
                <a:chOff x="1016000" y="3652838"/>
                <a:chExt cx="8140700" cy="2692400"/>
              </a:xfrm>
            </p:grpSpPr>
            <p:cxnSp>
              <p:nvCxnSpPr>
                <p:cNvPr id="140" name="Google Shape;140;p6"/>
                <p:cNvCxnSpPr/>
                <p:nvPr/>
              </p:nvCxnSpPr>
              <p:spPr>
                <a:xfrm>
                  <a:off x="1016000" y="4999038"/>
                  <a:ext cx="8140700" cy="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141" name="Google Shape;141;p6"/>
                <p:cNvCxnSpPr/>
                <p:nvPr/>
              </p:nvCxnSpPr>
              <p:spPr>
                <a:xfrm>
                  <a:off x="5086350" y="3652838"/>
                  <a:ext cx="0" cy="2692400"/>
                </a:xfrm>
                <a:prstGeom prst="straightConnector1">
                  <a:avLst/>
                </a:prstGeom>
                <a:noFill/>
                <a:ln cap="flat" cmpd="sng" w="9525">
                  <a:solidFill>
                    <a:srgbClr val="A5A5A5"/>
                  </a:solidFill>
                  <a:prstDash val="solid"/>
                  <a:miter lim="800000"/>
                  <a:headEnd len="med" w="med" type="triangle"/>
                  <a:tailEnd len="med" w="med" type="triangle"/>
                </a:ln>
              </p:spPr>
            </p:cxnSp>
          </p:grpSp>
          <p:sp>
            <p:nvSpPr>
              <p:cNvPr id="142" name="Google Shape;142;p6"/>
              <p:cNvSpPr/>
              <p:nvPr/>
            </p:nvSpPr>
            <p:spPr>
              <a:xfrm>
                <a:off x="736382" y="3285760"/>
                <a:ext cx="2371942" cy="28223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3" name="Google Shape;143;p6"/>
              <p:cNvSpPr/>
              <p:nvPr/>
            </p:nvSpPr>
            <p:spPr>
              <a:xfrm>
                <a:off x="909560" y="3306642"/>
                <a:ext cx="2524032"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Lấy con người làm trung tâm</a:t>
                </a:r>
                <a:endParaRPr/>
              </a:p>
            </p:txBody>
          </p:sp>
          <p:grpSp>
            <p:nvGrpSpPr>
              <p:cNvPr id="144" name="Google Shape;144;p6"/>
              <p:cNvGrpSpPr/>
              <p:nvPr/>
            </p:nvGrpSpPr>
            <p:grpSpPr>
              <a:xfrm>
                <a:off x="736382" y="5800361"/>
                <a:ext cx="2100263" cy="257206"/>
                <a:chOff x="881062" y="3641694"/>
                <a:chExt cx="2100263" cy="257206"/>
              </a:xfrm>
            </p:grpSpPr>
            <p:sp>
              <p:nvSpPr>
                <p:cNvPr id="145" name="Google Shape;145;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46" name="Google Shape;146;p6"/>
                <p:cNvSpPr/>
                <p:nvPr/>
              </p:nvSpPr>
              <p:spPr>
                <a:xfrm>
                  <a:off x="1054240" y="3662575"/>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Thực hành</a:t>
                  </a:r>
                  <a:endParaRPr sz="1400">
                    <a:solidFill>
                      <a:srgbClr val="FFFFFF"/>
                    </a:solidFill>
                    <a:latin typeface="Arial"/>
                    <a:ea typeface="Arial"/>
                    <a:cs typeface="Arial"/>
                    <a:sym typeface="Arial"/>
                  </a:endParaRPr>
                </a:p>
              </p:txBody>
            </p:sp>
          </p:grpSp>
          <p:grpSp>
            <p:nvGrpSpPr>
              <p:cNvPr id="147" name="Google Shape;147;p6"/>
              <p:cNvGrpSpPr/>
              <p:nvPr/>
            </p:nvGrpSpPr>
            <p:grpSpPr>
              <a:xfrm>
                <a:off x="7125058" y="3285761"/>
                <a:ext cx="2041385" cy="257206"/>
                <a:chOff x="606565" y="3641694"/>
                <a:chExt cx="2041385" cy="257206"/>
              </a:xfrm>
            </p:grpSpPr>
            <p:sp>
              <p:nvSpPr>
                <p:cNvPr id="148" name="Google Shape;148;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149" name="Google Shape;149;p6"/>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Tính sáng tạo cao</a:t>
                  </a:r>
                  <a:endParaRPr sz="1400">
                    <a:solidFill>
                      <a:srgbClr val="FFFFFF"/>
                    </a:solidFill>
                    <a:latin typeface="Arial"/>
                    <a:ea typeface="Arial"/>
                    <a:cs typeface="Arial"/>
                    <a:sym typeface="Arial"/>
                  </a:endParaRPr>
                </a:p>
              </p:txBody>
            </p:sp>
          </p:grpSp>
          <p:grpSp>
            <p:nvGrpSpPr>
              <p:cNvPr id="150" name="Google Shape;150;p6"/>
              <p:cNvGrpSpPr/>
              <p:nvPr/>
            </p:nvGrpSpPr>
            <p:grpSpPr>
              <a:xfrm>
                <a:off x="7125058" y="5800361"/>
                <a:ext cx="2041385" cy="257206"/>
                <a:chOff x="606565" y="3641694"/>
                <a:chExt cx="2041385" cy="257206"/>
              </a:xfrm>
            </p:grpSpPr>
            <p:sp>
              <p:nvSpPr>
                <p:cNvPr id="151" name="Google Shape;151;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152" name="Google Shape;152;p6"/>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Lặp đi lặp lại</a:t>
                  </a:r>
                  <a:endParaRPr sz="1400">
                    <a:solidFill>
                      <a:srgbClr val="FFFFFF"/>
                    </a:solidFill>
                    <a:latin typeface="Arial"/>
                    <a:ea typeface="Arial"/>
                    <a:cs typeface="Arial"/>
                    <a:sym typeface="Arial"/>
                  </a:endParaRPr>
                </a:p>
              </p:txBody>
            </p:sp>
          </p:grpSp>
          <p:sp>
            <p:nvSpPr>
              <p:cNvPr id="153" name="Google Shape;153;p6"/>
              <p:cNvSpPr/>
              <p:nvPr/>
            </p:nvSpPr>
            <p:spPr>
              <a:xfrm>
                <a:off x="5130800" y="3567998"/>
                <a:ext cx="4273801" cy="991792"/>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Tư duy thiết kế khiến bạn nhìn tình huống theo một hướng khác </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và tìm ra những giải pháp mới, vượt trội hơn và cải thiện những </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giải pháp hiện có</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Tư duy tích hợp </a:t>
                </a:r>
                <a:r>
                  <a:rPr lang="en-US" sz="1100">
                    <a:solidFill>
                      <a:srgbClr val="262626"/>
                    </a:solidFill>
                    <a:latin typeface="Arial"/>
                    <a:ea typeface="Arial"/>
                    <a:cs typeface="Arial"/>
                    <a:sym typeface="Arial"/>
                  </a:rPr>
                  <a:t>chính là chìa khóa để làm vậy. Bạn cần có khả </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năng nhìn thấy các khía cạnh khác nhau của vấn đề</a:t>
                </a:r>
                <a:endParaRPr/>
              </a:p>
            </p:txBody>
          </p:sp>
          <p:sp>
            <p:nvSpPr>
              <p:cNvPr id="154" name="Google Shape;154;p6"/>
              <p:cNvSpPr/>
              <p:nvPr/>
            </p:nvSpPr>
            <p:spPr>
              <a:xfrm>
                <a:off x="780923" y="3567998"/>
                <a:ext cx="4273801" cy="822515"/>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Bắt nguồn từ nhu cầu và mong muốn của con người</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Đồng cảm </a:t>
                </a:r>
                <a:r>
                  <a:rPr lang="en-US" sz="1100">
                    <a:solidFill>
                      <a:srgbClr val="262626"/>
                    </a:solidFill>
                    <a:latin typeface="Arial"/>
                    <a:ea typeface="Arial"/>
                    <a:cs typeface="Arial"/>
                    <a:sym typeface="Arial"/>
                  </a:rPr>
                  <a:t>chính là chìa khóa để làm vậy!</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Bạn cần có khả năng thấu hiểu và chia sẻ cảm xúc của người </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khác</a:t>
                </a:r>
                <a:endParaRPr/>
              </a:p>
            </p:txBody>
          </p:sp>
          <p:sp>
            <p:nvSpPr>
              <p:cNvPr id="155" name="Google Shape;155;p6"/>
              <p:cNvSpPr/>
              <p:nvPr/>
            </p:nvSpPr>
            <p:spPr>
              <a:xfrm>
                <a:off x="780923" y="4834235"/>
                <a:ext cx="4273801" cy="992063"/>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Hãy ngừng nói và bắt tay vào làm. Biến ý tưởng thành hiện thực.</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Thiết kế mẫu nghĩa là hiện thực hóa tư duy và kiểm tra các giả</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thuyết</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Thất bại là một phần cần thiết trong quá trình này. </a:t>
                </a:r>
                <a:r>
                  <a:rPr b="1" lang="en-US" sz="1100">
                    <a:solidFill>
                      <a:srgbClr val="FF0000"/>
                    </a:solidFill>
                    <a:latin typeface="Arial"/>
                    <a:ea typeface="Arial"/>
                    <a:cs typeface="Arial"/>
                    <a:sym typeface="Arial"/>
                  </a:rPr>
                  <a:t>Thử nghiệm và mắc lỗi</a:t>
                </a:r>
                <a:r>
                  <a:rPr lang="en-US" sz="1100">
                    <a:solidFill>
                      <a:srgbClr val="262626"/>
                    </a:solidFill>
                    <a:latin typeface="Arial"/>
                    <a:ea typeface="Arial"/>
                    <a:cs typeface="Arial"/>
                    <a:sym typeface="Arial"/>
                  </a:rPr>
                  <a:t> chính là chìa khóa.</a:t>
                </a:r>
                <a:endParaRPr/>
              </a:p>
            </p:txBody>
          </p:sp>
          <p:sp>
            <p:nvSpPr>
              <p:cNvPr id="156" name="Google Shape;156;p6"/>
              <p:cNvSpPr/>
              <p:nvPr/>
            </p:nvSpPr>
            <p:spPr>
              <a:xfrm>
                <a:off x="5130800" y="4834235"/>
                <a:ext cx="4273801" cy="653238"/>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Con đường tới thành công chẳng bao giờ bằng phẳng thẳng tắp. Càng lặp lại chu kỳ </a:t>
                </a:r>
                <a:r>
                  <a:rPr b="1" lang="en-US" sz="1100">
                    <a:solidFill>
                      <a:srgbClr val="FF0000"/>
                    </a:solidFill>
                    <a:latin typeface="Arial"/>
                    <a:ea typeface="Arial"/>
                    <a:cs typeface="Arial"/>
                    <a:sym typeface="Arial"/>
                  </a:rPr>
                  <a:t>“Hiểu &gt; Tạo &gt; Học” </a:t>
                </a:r>
                <a:r>
                  <a:rPr lang="en-US" sz="1100">
                    <a:solidFill>
                      <a:srgbClr val="262626"/>
                    </a:solidFill>
                    <a:latin typeface="Arial"/>
                    <a:ea typeface="Arial"/>
                    <a:cs typeface="Arial"/>
                    <a:sym typeface="Arial"/>
                  </a:rPr>
                  <a:t>nhiều lần thì càng có cơ</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hội đạt được những kết quả tích cực.</a:t>
                </a:r>
                <a:endParaRPr/>
              </a:p>
            </p:txBody>
          </p:sp>
        </p:grpSp>
        <p:grpSp>
          <p:nvGrpSpPr>
            <p:cNvPr id="157" name="Google Shape;157;p6"/>
            <p:cNvGrpSpPr/>
            <p:nvPr/>
          </p:nvGrpSpPr>
          <p:grpSpPr>
            <a:xfrm>
              <a:off x="3108915" y="2504717"/>
              <a:ext cx="3684995" cy="584013"/>
              <a:chOff x="806777" y="3032465"/>
              <a:chExt cx="8289270" cy="584200"/>
            </a:xfrm>
          </p:grpSpPr>
          <p:sp>
            <p:nvSpPr>
              <p:cNvPr id="158" name="Google Shape;158;p6"/>
              <p:cNvSpPr/>
              <p:nvPr/>
            </p:nvSpPr>
            <p:spPr>
              <a:xfrm>
                <a:off x="806777" y="3121822"/>
                <a:ext cx="828927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YẾU TỐ CHÍNH</a:t>
                </a:r>
                <a:endParaRPr/>
              </a:p>
            </p:txBody>
          </p:sp>
          <p:grpSp>
            <p:nvGrpSpPr>
              <p:cNvPr id="159" name="Google Shape;159;p6"/>
              <p:cNvGrpSpPr/>
              <p:nvPr/>
            </p:nvGrpSpPr>
            <p:grpSpPr>
              <a:xfrm>
                <a:off x="1338262" y="3032465"/>
                <a:ext cx="7226300" cy="584200"/>
                <a:chOff x="1384300" y="3124200"/>
                <a:chExt cx="7226300" cy="584200"/>
              </a:xfrm>
            </p:grpSpPr>
            <p:cxnSp>
              <p:nvCxnSpPr>
                <p:cNvPr id="160" name="Google Shape;160;p6"/>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61" name="Google Shape;161;p6"/>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grpSp>
        <p:nvGrpSpPr>
          <p:cNvPr id="162" name="Google Shape;162;p6"/>
          <p:cNvGrpSpPr/>
          <p:nvPr/>
        </p:nvGrpSpPr>
        <p:grpSpPr>
          <a:xfrm>
            <a:off x="450000" y="450000"/>
            <a:ext cx="9018000" cy="276999"/>
            <a:chOff x="450000" y="450000"/>
            <a:chExt cx="9018000" cy="276999"/>
          </a:xfrm>
        </p:grpSpPr>
        <p:sp>
          <p:nvSpPr>
            <p:cNvPr id="163" name="Google Shape;163;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164" name="Google Shape;164;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grpSp>
        <p:nvGrpSpPr>
          <p:cNvPr id="1277" name="Google Shape;1277;p60"/>
          <p:cNvGrpSpPr/>
          <p:nvPr/>
        </p:nvGrpSpPr>
        <p:grpSpPr>
          <a:xfrm>
            <a:off x="560209" y="2040029"/>
            <a:ext cx="8782409" cy="215375"/>
            <a:chOff x="1027113" y="2045625"/>
            <a:chExt cx="8785225" cy="215444"/>
          </a:xfrm>
        </p:grpSpPr>
        <p:sp>
          <p:nvSpPr>
            <p:cNvPr id="1278" name="Google Shape;1278;p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79" name="Google Shape;1279;p6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khi thử nghiệm: Chuẩn bị thử nghiệm</a:t>
              </a:r>
              <a:endParaRPr/>
            </a:p>
          </p:txBody>
        </p:sp>
      </p:grpSp>
      <p:sp>
        <p:nvSpPr>
          <p:cNvPr id="1280" name="Google Shape;1280;p60"/>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NHƯ THẾ NÀO: Lập phương pháp thử nghiệm hiệu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Hãy nghĩ cách để thử nghiệm giải pháp. Lập kế hoạch thực tế như lịch trình, đối tượng và địa điểm, cũng như cách quan sát khách hàng, kế hoạch phỏng vấn và số lượng người tham gia.</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Đã xác nhận lịch trình, điểm đến, địa điểm, v.v., chưa?</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Vai trò giữa các thành viên được phỏng vấn đã được xác định rõ ràng chưa?</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thử nghiệm điều gì?</a:t>
            </a:r>
            <a:endParaRPr/>
          </a:p>
        </p:txBody>
      </p:sp>
      <p:grpSp>
        <p:nvGrpSpPr>
          <p:cNvPr id="1281" name="Google Shape;1281;p60"/>
          <p:cNvGrpSpPr/>
          <p:nvPr/>
        </p:nvGrpSpPr>
        <p:grpSpPr>
          <a:xfrm>
            <a:off x="450000" y="450000"/>
            <a:ext cx="9018000" cy="276999"/>
            <a:chOff x="450000" y="450000"/>
            <a:chExt cx="9018000" cy="276999"/>
          </a:xfrm>
        </p:grpSpPr>
        <p:sp>
          <p:nvSpPr>
            <p:cNvPr id="1282" name="Google Shape;1282;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83" name="Google Shape;1283;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84" name="Google Shape;1284;p6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61"/>
          <p:cNvGrpSpPr/>
          <p:nvPr/>
        </p:nvGrpSpPr>
        <p:grpSpPr>
          <a:xfrm>
            <a:off x="560209" y="2040029"/>
            <a:ext cx="8782409" cy="215375"/>
            <a:chOff x="1027113" y="2045625"/>
            <a:chExt cx="8785225" cy="215444"/>
          </a:xfrm>
        </p:grpSpPr>
        <p:sp>
          <p:nvSpPr>
            <p:cNvPr id="1291" name="Google Shape;1291;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92" name="Google Shape;1292;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293" name="Google Shape;1293;p61"/>
          <p:cNvSpPr/>
          <p:nvPr/>
        </p:nvSpPr>
        <p:spPr>
          <a:xfrm>
            <a:off x="712560" y="2423768"/>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ĐỒNG CẢM:  Hãy đặt mình vào vị trí của khách hàng.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GÌ: Hãy suy nghĩ về đối tượng đại diện mà bạn đã tạo trước đó, đây là một cách để trải nghiệm tình huống vấn đề sau khi áp dụng giải pháp giống như một khách hàng.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ĐIỀU GÌ: Dự đoán hành vi của khách hàng khi trải nghiệm một hệ thống mới đối với họ, và liệu khách hàng có thể dễ dàng chấp nhận giải pháp hay không và xem có vấn đề gì không.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MẸO: Bạn nên thực hiện cách này để kiểm tra lại giải pháp trước khi bắt đầu thử nghiệm toàn diện với khách hàng.</a:t>
            </a:r>
            <a:endParaRPr/>
          </a:p>
        </p:txBody>
      </p:sp>
      <p:grpSp>
        <p:nvGrpSpPr>
          <p:cNvPr id="1294" name="Google Shape;1294;p61"/>
          <p:cNvGrpSpPr/>
          <p:nvPr/>
        </p:nvGrpSpPr>
        <p:grpSpPr>
          <a:xfrm>
            <a:off x="450000" y="450000"/>
            <a:ext cx="9018000" cy="276999"/>
            <a:chOff x="450000" y="450000"/>
            <a:chExt cx="9018000" cy="276999"/>
          </a:xfrm>
        </p:grpSpPr>
        <p:sp>
          <p:nvSpPr>
            <p:cNvPr id="1295" name="Google Shape;1295;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296" name="Google Shape;1296;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297" name="Google Shape;1297;p6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62"/>
          <p:cNvGrpSpPr/>
          <p:nvPr/>
        </p:nvGrpSpPr>
        <p:grpSpPr>
          <a:xfrm>
            <a:off x="560209" y="2040029"/>
            <a:ext cx="8782409" cy="215375"/>
            <a:chOff x="1027113" y="2045625"/>
            <a:chExt cx="8785225" cy="215444"/>
          </a:xfrm>
        </p:grpSpPr>
        <p:sp>
          <p:nvSpPr>
            <p:cNvPr id="1304" name="Google Shape;1304;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05" name="Google Shape;1305;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306" name="Google Shape;1306;p62"/>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QUAN SÁT: Quan sát khách hàng.</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GÌ: Áp dụng giải pháp vào tình hình thực tế và quan sát phản ứng của khách hàng trong các điều kiện như thường lệ.</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ĐIỀU GÌ: Viết trước những gì bạn muốn thấy và quan sát trang web, xem liệu giải pháp có hiệu quả hay không và hành vi của khách hàng sẽ thế nào. Đánh giá từng mục để xem cần cải thiện điều gì và bằng cách nào.</a:t>
            </a:r>
            <a:endParaRPr/>
          </a:p>
          <a:p>
            <a:pPr indent="-180975" lvl="0" marL="63023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MẸO: Quan sát độ hiệu quả của giải pháp bằng cách quan sát hành vi tự nhiên nhất của khách hàng, giống như cách quan sát trong giai đoạn Khám phá.</a:t>
            </a:r>
            <a:endParaRPr/>
          </a:p>
        </p:txBody>
      </p:sp>
      <p:grpSp>
        <p:nvGrpSpPr>
          <p:cNvPr id="1307" name="Google Shape;1307;p62"/>
          <p:cNvGrpSpPr/>
          <p:nvPr/>
        </p:nvGrpSpPr>
        <p:grpSpPr>
          <a:xfrm>
            <a:off x="450000" y="450000"/>
            <a:ext cx="9018000" cy="276999"/>
            <a:chOff x="450000" y="450000"/>
            <a:chExt cx="9018000" cy="276999"/>
          </a:xfrm>
        </p:grpSpPr>
        <p:sp>
          <p:nvSpPr>
            <p:cNvPr id="1308" name="Google Shape;1308;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309" name="Google Shape;1309;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310" name="Google Shape;1310;p6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grpSp>
        <p:nvGrpSpPr>
          <p:cNvPr id="1316" name="Google Shape;1316;p63"/>
          <p:cNvGrpSpPr/>
          <p:nvPr/>
        </p:nvGrpSpPr>
        <p:grpSpPr>
          <a:xfrm>
            <a:off x="560209" y="2044065"/>
            <a:ext cx="8782409" cy="215375"/>
            <a:chOff x="1027113" y="2045625"/>
            <a:chExt cx="8785225" cy="215444"/>
          </a:xfrm>
        </p:grpSpPr>
        <p:sp>
          <p:nvSpPr>
            <p:cNvPr id="1317" name="Google Shape;1317;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18" name="Google Shape;1318;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Thực hiện thử nghiệm</a:t>
              </a:r>
              <a:endParaRPr sz="1400">
                <a:solidFill>
                  <a:srgbClr val="262626"/>
                </a:solidFill>
                <a:latin typeface="Arial"/>
                <a:ea typeface="Arial"/>
                <a:cs typeface="Arial"/>
                <a:sym typeface="Arial"/>
              </a:endParaRPr>
            </a:p>
          </p:txBody>
        </p:sp>
      </p:grpSp>
      <p:sp>
        <p:nvSpPr>
          <p:cNvPr id="1319" name="Google Shape;1319;p63"/>
          <p:cNvSpPr/>
          <p:nvPr/>
        </p:nvSpPr>
        <p:spPr>
          <a:xfrm>
            <a:off x="712560" y="2427804"/>
            <a:ext cx="8630057" cy="296151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PHỎNG VẤN: Đặt câu hỏi với khách hàng.</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GÌ: Phỏng vấn khách hàng những điều họ cần biết về giải pháp. Thông thường, đầu tiên, hãy để khách hàng trải nghiệm môi trường sau khi áp dụng giải pháp, sau đó, hãy đặt câu hỏi về giải pháp.</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ĐIỀU GÌ: Hỏi khách hàng ý kiến về những điều họ thích, không thích hoặc thấy không cần thiết, và cần cải thiện điều gì.</a:t>
            </a:r>
            <a:endParaRPr/>
          </a:p>
          <a:p>
            <a:pPr indent="-180975" lvl="0" marL="690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MẸO Tùy theo từng loại giải pháp, khách hàng có thể đặt câu hỏi cũng như trải nghiệm, và bạn có thể phỏng vấn lại khách hàng sau khi thử nghiệm được một tuần.</a:t>
            </a:r>
            <a:endParaRPr/>
          </a:p>
          <a:p>
            <a:pPr indent="-180975" lvl="0" marL="690563" marR="0" rtl="0" algn="l">
              <a:spcBef>
                <a:spcPts val="800"/>
              </a:spcBef>
              <a:spcAft>
                <a:spcPts val="0"/>
              </a:spcAft>
              <a:buClr>
                <a:srgbClr val="193EB0"/>
              </a:buClr>
              <a:buSzPts val="1300"/>
              <a:buFont typeface="Arial"/>
              <a:buChar char="‣"/>
            </a:pPr>
            <a:r>
              <a:rPr lang="en-US" sz="1300">
                <a:solidFill>
                  <a:srgbClr val="0000FF"/>
                </a:solidFill>
                <a:latin typeface="Arial"/>
                <a:ea typeface="Arial"/>
                <a:cs typeface="Arial"/>
                <a:sym typeface="Arial"/>
              </a:rPr>
              <a:t>🞺</a:t>
            </a:r>
            <a:r>
              <a:rPr lang="en-US" sz="1300">
                <a:solidFill>
                  <a:srgbClr val="262626"/>
                </a:solidFill>
                <a:latin typeface="Arial"/>
                <a:ea typeface="Arial"/>
                <a:cs typeface="Arial"/>
                <a:sym typeface="Arial"/>
              </a:rPr>
              <a:t> </a:t>
            </a:r>
            <a:r>
              <a:rPr lang="en-US" sz="1300">
                <a:solidFill>
                  <a:srgbClr val="193EB0"/>
                </a:solidFill>
                <a:latin typeface="Arial"/>
                <a:ea typeface="Arial"/>
                <a:cs typeface="Arial"/>
                <a:sym typeface="Arial"/>
              </a:rPr>
              <a:t>Khi thực hiện phỏng vấn sau giai đoạn thử nghiệm, bạn phải chọn sẵn thời gian thử nghiệm và yêu cầu khách hàng thực hiện một nhiệm vụ để xác định khách hàng muốn biết điều gì trong thời gian thử nghiệm.</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1" marL="457063"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grpSp>
        <p:nvGrpSpPr>
          <p:cNvPr id="1320" name="Google Shape;1320;p63"/>
          <p:cNvGrpSpPr/>
          <p:nvPr/>
        </p:nvGrpSpPr>
        <p:grpSpPr>
          <a:xfrm>
            <a:off x="450000" y="450000"/>
            <a:ext cx="9018000" cy="276999"/>
            <a:chOff x="450000" y="450000"/>
            <a:chExt cx="9018000" cy="276999"/>
          </a:xfrm>
        </p:grpSpPr>
        <p:sp>
          <p:nvSpPr>
            <p:cNvPr id="1321" name="Google Shape;1321;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322" name="Google Shape;1322;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323" name="Google Shape;1323;p6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grpSp>
        <p:nvGrpSpPr>
          <p:cNvPr id="1329" name="Google Shape;1329;p64"/>
          <p:cNvGrpSpPr/>
          <p:nvPr/>
        </p:nvGrpSpPr>
        <p:grpSpPr>
          <a:xfrm>
            <a:off x="560209" y="2040029"/>
            <a:ext cx="8782409" cy="215375"/>
            <a:chOff x="1027113" y="2045625"/>
            <a:chExt cx="8785225" cy="215444"/>
          </a:xfrm>
        </p:grpSpPr>
        <p:sp>
          <p:nvSpPr>
            <p:cNvPr id="1330" name="Google Shape;1330;p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31" name="Google Shape;1331;p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khi thử nghiệm: Tóm tắt kết quả thử nghiệm</a:t>
              </a:r>
              <a:endParaRPr sz="1400">
                <a:solidFill>
                  <a:srgbClr val="262626"/>
                </a:solidFill>
                <a:latin typeface="Arial"/>
                <a:ea typeface="Arial"/>
                <a:cs typeface="Arial"/>
                <a:sym typeface="Arial"/>
              </a:endParaRPr>
            </a:p>
          </p:txBody>
        </p:sp>
      </p:grpSp>
      <p:sp>
        <p:nvSpPr>
          <p:cNvPr id="1332" name="Google Shape;1332;p64"/>
          <p:cNvSpPr/>
          <p:nvPr/>
        </p:nvSpPr>
        <p:spPr>
          <a:xfrm>
            <a:off x="712560" y="2423768"/>
            <a:ext cx="8630057" cy="286405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PHẢN ỨNG &amp; KẾT QUẢ Tính toán mức độ phản ứng của khách hàng và độ hiệu quả của giải pháp.</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Xem khách hàng phản ứng thế nào, giải pháp thực sự giải quyết vấn đề ra sao, khách hàng hài lòng thế nào về giải pháp và liệu có bất kỳ vấn đề hoặc ảnh hưởng không mong muốn nào khi áp dụng giải pháp hay không.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BƯỚC TIẾP THEO: Tìm và sửa lại những chỗ còn thiếu sót của giải pháp.</a:t>
            </a:r>
            <a:endParaRPr/>
          </a:p>
          <a:p>
            <a:pPr indent="-180975" lvl="0" marL="5683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Áp dụng giải pháp vào thực tế và nghĩ xem có thể sửa đổi và cải thiện giải pháp thế nào. Nghĩ xem cần làm gì để tăng độ hiệu quả khi giải quyết vấn đề và lập kế hoạch hành động cụ thể. Và xác nhận...</a:t>
            </a:r>
            <a:endParaRPr/>
          </a:p>
          <a:p>
            <a:pPr indent="-180975" lvl="0" marL="9747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 hoạch kinh doanh để bán giải pháp trong tương lai</a:t>
            </a:r>
            <a:endParaRPr/>
          </a:p>
          <a:p>
            <a:pPr indent="-180975" lvl="0" marL="9747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đối tác và chuyên gia công nghệ tư vấn giải pháp cần điều gì</a:t>
            </a:r>
            <a:endParaRPr/>
          </a:p>
          <a:p>
            <a:pPr indent="-180975" lvl="0" marL="9747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Cần bao nhiêu tiền và được hỗ trợ như thế nào?</a:t>
            </a:r>
            <a:endParaRPr/>
          </a:p>
          <a:p>
            <a:pPr indent="-180975" lvl="0" marL="974725"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Biết khi nào thì có thể thực hiện giải pháp kế hoạch hành động cụ thể cho tương lai là gì</a:t>
            </a:r>
            <a:endParaRPr/>
          </a:p>
        </p:txBody>
      </p:sp>
      <p:grpSp>
        <p:nvGrpSpPr>
          <p:cNvPr id="1333" name="Google Shape;1333;p64"/>
          <p:cNvGrpSpPr/>
          <p:nvPr/>
        </p:nvGrpSpPr>
        <p:grpSpPr>
          <a:xfrm>
            <a:off x="450000" y="450000"/>
            <a:ext cx="9018000" cy="276999"/>
            <a:chOff x="450000" y="450000"/>
            <a:chExt cx="9018000" cy="276999"/>
          </a:xfrm>
        </p:grpSpPr>
        <p:sp>
          <p:nvSpPr>
            <p:cNvPr id="1334" name="Google Shape;1334;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1.2. Năm bước tư duy thiết kế</a:t>
              </a:r>
              <a:endParaRPr b="1" sz="1800">
                <a:solidFill>
                  <a:srgbClr val="FFFFFF"/>
                </a:solidFill>
                <a:latin typeface="Arial"/>
                <a:ea typeface="Arial"/>
                <a:cs typeface="Arial"/>
                <a:sym typeface="Arial"/>
              </a:endParaRPr>
            </a:p>
          </p:txBody>
        </p:sp>
        <p:sp>
          <p:nvSpPr>
            <p:cNvPr id="1335" name="Google Shape;1335;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
        <p:nvSpPr>
          <p:cNvPr id="1336" name="Google Shape;1336;p6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Thử nghiệm</a:t>
            </a:r>
            <a:endParaRPr b="1" sz="2400">
              <a:solidFill>
                <a:srgbClr val="0C0C0C"/>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grpSp>
        <p:nvGrpSpPr>
          <p:cNvPr id="1341" name="Google Shape;1341;p65"/>
          <p:cNvGrpSpPr/>
          <p:nvPr/>
        </p:nvGrpSpPr>
        <p:grpSpPr>
          <a:xfrm>
            <a:off x="-1" y="0"/>
            <a:ext cx="9902826" cy="6858000"/>
            <a:chOff x="-1" y="0"/>
            <a:chExt cx="9902826" cy="6858000"/>
          </a:xfrm>
        </p:grpSpPr>
        <p:pic>
          <p:nvPicPr>
            <p:cNvPr id="1342" name="Google Shape;1342;p65"/>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343" name="Google Shape;1343;p65"/>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1344" name="Google Shape;1344;p65"/>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345" name="Google Shape;1345;p65"/>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1" lang="en-US" sz="5500" u="none" cap="none" strike="noStrike">
                  <a:solidFill>
                    <a:srgbClr val="FFFFFF"/>
                  </a:solidFill>
                  <a:latin typeface="Arial"/>
                  <a:ea typeface="Arial"/>
                  <a:cs typeface="Arial"/>
                  <a:sym typeface="Arial"/>
                </a:rPr>
                <a:t>Document</a:t>
              </a:r>
              <a:endParaRPr/>
            </a:p>
          </p:txBody>
        </p:sp>
      </p:grpSp>
      <p:sp>
        <p:nvSpPr>
          <p:cNvPr id="1346" name="Google Shape;1346;p65"/>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300"/>
              <a:buFont typeface="Arial"/>
              <a:buNone/>
            </a:pPr>
            <a:r>
              <a:rPr b="1" lang="en-US" sz="1300" u="none" cap="none" strike="noStrike">
                <a:solidFill>
                  <a:srgbClr val="FFFFFF"/>
                </a:solidFill>
                <a:latin typeface="Arial"/>
                <a:ea typeface="Arial"/>
                <a:cs typeface="Arial"/>
                <a:sym typeface="Arial"/>
              </a:rPr>
              <a:t>Samsung Innovation Campus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171" name="Google Shape;171;p7"/>
          <p:cNvGrpSpPr/>
          <p:nvPr/>
        </p:nvGrpSpPr>
        <p:grpSpPr>
          <a:xfrm>
            <a:off x="560209" y="2040029"/>
            <a:ext cx="8782409" cy="215375"/>
            <a:chOff x="1027113" y="2045625"/>
            <a:chExt cx="8785225" cy="215444"/>
          </a:xfrm>
        </p:grpSpPr>
        <p:sp>
          <p:nvSpPr>
            <p:cNvPr id="172" name="Google Shape;172;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3" name="Google Shape;173;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174" name="Google Shape;174;p7"/>
          <p:cNvGrpSpPr/>
          <p:nvPr/>
        </p:nvGrpSpPr>
        <p:grpSpPr>
          <a:xfrm>
            <a:off x="1088169" y="3273109"/>
            <a:ext cx="7892614" cy="2601497"/>
            <a:chOff x="1086931" y="3455618"/>
            <a:chExt cx="7895144" cy="2602331"/>
          </a:xfrm>
        </p:grpSpPr>
        <p:grpSp>
          <p:nvGrpSpPr>
            <p:cNvPr id="175" name="Google Shape;175;p7"/>
            <p:cNvGrpSpPr/>
            <p:nvPr/>
          </p:nvGrpSpPr>
          <p:grpSpPr>
            <a:xfrm>
              <a:off x="1086931" y="3672683"/>
              <a:ext cx="7592335" cy="2147545"/>
              <a:chOff x="1086931" y="3672684"/>
              <a:chExt cx="7592335" cy="1816100"/>
            </a:xfrm>
          </p:grpSpPr>
          <p:cxnSp>
            <p:nvCxnSpPr>
              <p:cNvPr id="176" name="Google Shape;176;p7"/>
              <p:cNvCxnSpPr/>
              <p:nvPr/>
            </p:nvCxnSpPr>
            <p:spPr>
              <a:xfrm>
                <a:off x="1086931" y="3672684"/>
                <a:ext cx="7592335" cy="0"/>
              </a:xfrm>
              <a:prstGeom prst="straightConnector1">
                <a:avLst/>
              </a:prstGeom>
              <a:noFill/>
              <a:ln cap="flat" cmpd="sng" w="9525">
                <a:solidFill>
                  <a:srgbClr val="193EB0"/>
                </a:solidFill>
                <a:prstDash val="solid"/>
                <a:miter lim="800000"/>
                <a:headEnd len="sm" w="sm" type="none"/>
                <a:tailEnd len="sm" w="sm" type="none"/>
              </a:ln>
            </p:spPr>
          </p:cxnSp>
          <p:cxnSp>
            <p:nvCxnSpPr>
              <p:cNvPr id="177" name="Google Shape;177;p7"/>
              <p:cNvCxnSpPr/>
              <p:nvPr/>
            </p:nvCxnSpPr>
            <p:spPr>
              <a:xfrm>
                <a:off x="1086931" y="5488784"/>
                <a:ext cx="7592335" cy="0"/>
              </a:xfrm>
              <a:prstGeom prst="straightConnector1">
                <a:avLst/>
              </a:prstGeom>
              <a:noFill/>
              <a:ln cap="flat" cmpd="sng" w="9525">
                <a:solidFill>
                  <a:srgbClr val="193EB0"/>
                </a:solidFill>
                <a:prstDash val="solid"/>
                <a:miter lim="800000"/>
                <a:headEnd len="sm" w="sm" type="none"/>
                <a:tailEnd len="sm" w="sm" type="none"/>
              </a:ln>
            </p:spPr>
          </p:cxnSp>
        </p:grpSp>
        <p:sp>
          <p:nvSpPr>
            <p:cNvPr id="178" name="Google Shape;178;p7"/>
            <p:cNvSpPr/>
            <p:nvPr/>
          </p:nvSpPr>
          <p:spPr>
            <a:xfrm>
              <a:off x="1094981" y="5904012"/>
              <a:ext cx="1054471" cy="15393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Nghiên cứu</a:t>
              </a:r>
              <a:endParaRPr b="1" sz="1000">
                <a:solidFill>
                  <a:srgbClr val="3F3F3F"/>
                </a:solidFill>
                <a:latin typeface="Arial"/>
                <a:ea typeface="Arial"/>
                <a:cs typeface="Arial"/>
                <a:sym typeface="Arial"/>
              </a:endParaRPr>
            </a:p>
          </p:txBody>
        </p:sp>
        <p:sp>
          <p:nvSpPr>
            <p:cNvPr id="179" name="Google Shape;179;p7"/>
            <p:cNvSpPr/>
            <p:nvPr/>
          </p:nvSpPr>
          <p:spPr>
            <a:xfrm>
              <a:off x="41334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Tạo mẫu thử cho ý tưởng</a:t>
              </a:r>
              <a:endParaRPr/>
            </a:p>
          </p:txBody>
        </p:sp>
        <p:sp>
          <p:nvSpPr>
            <p:cNvPr id="180" name="Google Shape;180;p7"/>
            <p:cNvSpPr/>
            <p:nvPr/>
          </p:nvSpPr>
          <p:spPr>
            <a:xfrm>
              <a:off x="73719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Thiết kế</a:t>
              </a:r>
              <a:endParaRPr b="1" sz="1000">
                <a:solidFill>
                  <a:srgbClr val="3F3F3F"/>
                </a:solidFill>
                <a:latin typeface="Arial"/>
                <a:ea typeface="Arial"/>
                <a:cs typeface="Arial"/>
                <a:sym typeface="Arial"/>
              </a:endParaRPr>
            </a:p>
          </p:txBody>
        </p:sp>
        <p:sp>
          <p:nvSpPr>
            <p:cNvPr id="181" name="Google Shape;181;p7"/>
            <p:cNvSpPr/>
            <p:nvPr/>
          </p:nvSpPr>
          <p:spPr>
            <a:xfrm>
              <a:off x="2145964"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Bất định/Kiểu mẫu/Hiểu biết</a:t>
              </a:r>
              <a:endParaRPr/>
            </a:p>
          </p:txBody>
        </p:sp>
        <p:sp>
          <p:nvSpPr>
            <p:cNvPr id="182" name="Google Shape;182;p7"/>
            <p:cNvSpPr/>
            <p:nvPr/>
          </p:nvSpPr>
          <p:spPr>
            <a:xfrm>
              <a:off x="5743575"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Rõ ràng/Tập trung</a:t>
              </a:r>
              <a:endParaRPr b="1" sz="1000">
                <a:solidFill>
                  <a:srgbClr val="3F3F3F"/>
                </a:solidFill>
                <a:latin typeface="Arial"/>
                <a:ea typeface="Arial"/>
                <a:cs typeface="Arial"/>
                <a:sym typeface="Arial"/>
              </a:endParaRPr>
            </a:p>
          </p:txBody>
        </p:sp>
        <p:sp>
          <p:nvSpPr>
            <p:cNvPr id="183" name="Google Shape;183;p7"/>
            <p:cNvSpPr/>
            <p:nvPr/>
          </p:nvSpPr>
          <p:spPr>
            <a:xfrm>
              <a:off x="1233714" y="3785329"/>
              <a:ext cx="7445552" cy="1933300"/>
            </a:xfrm>
            <a:custGeom>
              <a:rect b="b" l="l" r="r" t="t"/>
              <a:pathLst>
                <a:path extrusionOk="0" h="1795867" w="6385883">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4" name="Google Shape;184;p7"/>
            <p:cNvSpPr/>
            <p:nvPr/>
          </p:nvSpPr>
          <p:spPr>
            <a:xfrm>
              <a:off x="1520616"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5" name="Google Shape;185;p7"/>
            <p:cNvSpPr/>
            <p:nvPr/>
          </p:nvSpPr>
          <p:spPr>
            <a:xfrm>
              <a:off x="4867497"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6" name="Google Shape;186;p7"/>
            <p:cNvSpPr/>
            <p:nvPr/>
          </p:nvSpPr>
          <p:spPr>
            <a:xfrm>
              <a:off x="8063458"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87" name="Google Shape;187;p7"/>
          <p:cNvSpPr/>
          <p:nvPr/>
        </p:nvSpPr>
        <p:spPr>
          <a:xfrm>
            <a:off x="560208" y="6006259"/>
            <a:ext cx="3573510" cy="138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rgbClr val="3F3F3F"/>
                </a:solidFill>
                <a:latin typeface="Arial"/>
                <a:ea typeface="Arial"/>
                <a:cs typeface="Arial"/>
                <a:sym typeface="Arial"/>
              </a:rPr>
              <a:t>Nguồn: Designing Better (</a:t>
            </a:r>
            <a:r>
              <a:rPr lang="en-US" sz="900" u="sng">
                <a:solidFill>
                  <a:srgbClr val="FFFFFF"/>
                </a:solidFill>
                <a:latin typeface="Calibri"/>
                <a:ea typeface="Calibri"/>
                <a:cs typeface="Calibri"/>
                <a:sym typeface="Calibri"/>
                <a:hlinkClick r:id="rId3">
                  <a:extLst>
                    <a:ext uri="{A12FA001-AC4F-418D-AE19-62706E023703}">
                      <ahyp:hlinkClr val="tx"/>
                    </a:ext>
                  </a:extLst>
                </a:hlinkClick>
              </a:rPr>
              <a:t>http://designingbetter.ca/</a:t>
            </a:r>
            <a:r>
              <a:rPr b="1" lang="en-US" sz="900">
                <a:solidFill>
                  <a:srgbClr val="3F3F3F"/>
                </a:solidFill>
                <a:latin typeface="Arial"/>
                <a:ea typeface="Arial"/>
                <a:cs typeface="Arial"/>
                <a:sym typeface="Arial"/>
              </a:rPr>
              <a:t>)]</a:t>
            </a:r>
            <a:endParaRPr/>
          </a:p>
        </p:txBody>
      </p:sp>
      <p:grpSp>
        <p:nvGrpSpPr>
          <p:cNvPr id="188" name="Google Shape;188;p7"/>
          <p:cNvGrpSpPr/>
          <p:nvPr/>
        </p:nvGrpSpPr>
        <p:grpSpPr>
          <a:xfrm>
            <a:off x="3108915" y="2514878"/>
            <a:ext cx="3684995" cy="950847"/>
            <a:chOff x="806777" y="3032465"/>
            <a:chExt cx="8289270" cy="951151"/>
          </a:xfrm>
        </p:grpSpPr>
        <p:sp>
          <p:nvSpPr>
            <p:cNvPr id="189" name="Google Shape;189;p7"/>
            <p:cNvSpPr/>
            <p:nvPr/>
          </p:nvSpPr>
          <p:spPr>
            <a:xfrm>
              <a:off x="806777" y="3121822"/>
              <a:ext cx="8289270" cy="8617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CẢM GIÁC KHI THIẾT KẾ</a:t>
              </a:r>
              <a:endParaRPr/>
            </a:p>
          </p:txBody>
        </p:sp>
        <p:grpSp>
          <p:nvGrpSpPr>
            <p:cNvPr id="190" name="Google Shape;190;p7"/>
            <p:cNvGrpSpPr/>
            <p:nvPr/>
          </p:nvGrpSpPr>
          <p:grpSpPr>
            <a:xfrm>
              <a:off x="1338262" y="3032465"/>
              <a:ext cx="7226300" cy="584200"/>
              <a:chOff x="1384300" y="3124200"/>
              <a:chExt cx="7226300" cy="584200"/>
            </a:xfrm>
          </p:grpSpPr>
          <p:cxnSp>
            <p:nvCxnSpPr>
              <p:cNvPr id="191" name="Google Shape;191;p7"/>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92" name="Google Shape;192;p7"/>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nvGrpSpPr>
          <p:cNvPr id="193" name="Google Shape;193;p7"/>
          <p:cNvGrpSpPr/>
          <p:nvPr/>
        </p:nvGrpSpPr>
        <p:grpSpPr>
          <a:xfrm>
            <a:off x="450000" y="450000"/>
            <a:ext cx="9018000" cy="276999"/>
            <a:chOff x="450000" y="450000"/>
            <a:chExt cx="9018000" cy="276999"/>
          </a:xfrm>
        </p:grpSpPr>
        <p:sp>
          <p:nvSpPr>
            <p:cNvPr id="194" name="Google Shape;194;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195" name="Google Shape;195;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202" name="Google Shape;202;p8"/>
          <p:cNvGrpSpPr/>
          <p:nvPr/>
        </p:nvGrpSpPr>
        <p:grpSpPr>
          <a:xfrm>
            <a:off x="560208" y="2038744"/>
            <a:ext cx="8782409" cy="215375"/>
            <a:chOff x="1027113" y="2045625"/>
            <a:chExt cx="8785225" cy="215444"/>
          </a:xfrm>
        </p:grpSpPr>
        <p:sp>
          <p:nvSpPr>
            <p:cNvPr id="203" name="Google Shape;203;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204" name="Google Shape;204;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duy thiết kế là gì?</a:t>
              </a:r>
              <a:endParaRPr/>
            </a:p>
          </p:txBody>
        </p:sp>
      </p:grpSp>
      <p:grpSp>
        <p:nvGrpSpPr>
          <p:cNvPr id="205" name="Google Shape;205;p8"/>
          <p:cNvGrpSpPr/>
          <p:nvPr/>
        </p:nvGrpSpPr>
        <p:grpSpPr>
          <a:xfrm>
            <a:off x="560208" y="2565677"/>
            <a:ext cx="7770002" cy="3614454"/>
            <a:chOff x="560208" y="2565677"/>
            <a:chExt cx="7770002" cy="3614454"/>
          </a:xfrm>
        </p:grpSpPr>
        <p:grpSp>
          <p:nvGrpSpPr>
            <p:cNvPr id="206" name="Google Shape;206;p8"/>
            <p:cNvGrpSpPr/>
            <p:nvPr/>
          </p:nvGrpSpPr>
          <p:grpSpPr>
            <a:xfrm>
              <a:off x="3268408" y="2565677"/>
              <a:ext cx="3518360" cy="3478976"/>
              <a:chOff x="3360517" y="2565400"/>
              <a:chExt cx="3403600" cy="3365500"/>
            </a:xfrm>
          </p:grpSpPr>
          <p:sp>
            <p:nvSpPr>
              <p:cNvPr id="207" name="Google Shape;207;p8"/>
              <p:cNvSpPr/>
              <p:nvPr/>
            </p:nvSpPr>
            <p:spPr>
              <a:xfrm>
                <a:off x="4351117" y="25654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08" name="Google Shape;208;p8"/>
              <p:cNvSpPr/>
              <p:nvPr/>
            </p:nvSpPr>
            <p:spPr>
              <a:xfrm>
                <a:off x="3360517" y="34925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09" name="Google Shape;209;p8"/>
              <p:cNvSpPr/>
              <p:nvPr/>
            </p:nvSpPr>
            <p:spPr>
              <a:xfrm>
                <a:off x="4732117" y="38989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0" name="Google Shape;210;p8"/>
              <p:cNvSpPr/>
              <p:nvPr/>
            </p:nvSpPr>
            <p:spPr>
              <a:xfrm>
                <a:off x="4844645" y="4019876"/>
                <a:ext cx="547872" cy="577524"/>
              </a:xfrm>
              <a:custGeom>
                <a:rect b="b" l="l" r="r" t="t"/>
                <a:pathLst>
                  <a:path extrusionOk="0" h="577524" w="547872">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211" name="Google Shape;211;p8"/>
            <p:cNvSpPr/>
            <p:nvPr/>
          </p:nvSpPr>
          <p:spPr>
            <a:xfrm>
              <a:off x="924774" y="4001086"/>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2" name="Google Shape;212;p8"/>
            <p:cNvSpPr/>
            <p:nvPr/>
          </p:nvSpPr>
          <p:spPr>
            <a:xfrm>
              <a:off x="924774" y="4913288"/>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213" name="Google Shape;213;p8"/>
            <p:cNvCxnSpPr/>
            <p:nvPr/>
          </p:nvCxnSpPr>
          <p:spPr>
            <a:xfrm>
              <a:off x="4051589" y="3238561"/>
              <a:ext cx="507837" cy="622101"/>
            </a:xfrm>
            <a:prstGeom prst="straightConnector1">
              <a:avLst/>
            </a:prstGeom>
            <a:noFill/>
            <a:ln cap="flat" cmpd="sng" w="9525">
              <a:solidFill>
                <a:srgbClr val="A5A5A5"/>
              </a:solidFill>
              <a:prstDash val="solid"/>
              <a:miter lim="800000"/>
              <a:headEnd len="sm" w="sm" type="none"/>
              <a:tailEnd len="med" w="med" type="triangle"/>
            </a:ln>
          </p:spPr>
        </p:cxnSp>
        <p:cxnSp>
          <p:nvCxnSpPr>
            <p:cNvPr id="214" name="Google Shape;214;p8"/>
            <p:cNvCxnSpPr/>
            <p:nvPr/>
          </p:nvCxnSpPr>
          <p:spPr>
            <a:xfrm flipH="1">
              <a:off x="5156137" y="3505176"/>
              <a:ext cx="1904388" cy="723668"/>
            </a:xfrm>
            <a:prstGeom prst="straightConnector1">
              <a:avLst/>
            </a:prstGeom>
            <a:noFill/>
            <a:ln cap="flat" cmpd="sng" w="9525">
              <a:solidFill>
                <a:srgbClr val="A5A5A5"/>
              </a:solidFill>
              <a:prstDash val="solid"/>
              <a:miter lim="800000"/>
              <a:headEnd len="sm" w="sm" type="none"/>
              <a:tailEnd len="med" w="med" type="triangle"/>
            </a:ln>
          </p:spPr>
        </p:cxnSp>
        <p:cxnSp>
          <p:nvCxnSpPr>
            <p:cNvPr id="215" name="Google Shape;215;p8"/>
            <p:cNvCxnSpPr/>
            <p:nvPr/>
          </p:nvCxnSpPr>
          <p:spPr>
            <a:xfrm rot="10800000">
              <a:off x="5829021" y="4292323"/>
              <a:ext cx="1307680" cy="457053"/>
            </a:xfrm>
            <a:prstGeom prst="straightConnector1">
              <a:avLst/>
            </a:prstGeom>
            <a:noFill/>
            <a:ln cap="flat" cmpd="sng" w="9525">
              <a:solidFill>
                <a:srgbClr val="A5A5A5"/>
              </a:solidFill>
              <a:prstDash val="solid"/>
              <a:miter lim="800000"/>
              <a:headEnd len="sm" w="sm" type="none"/>
              <a:tailEnd len="med" w="med" type="triangle"/>
            </a:ln>
          </p:spPr>
        </p:cxnSp>
        <p:cxnSp>
          <p:nvCxnSpPr>
            <p:cNvPr id="216" name="Google Shape;216;p8"/>
            <p:cNvCxnSpPr/>
            <p:nvPr/>
          </p:nvCxnSpPr>
          <p:spPr>
            <a:xfrm flipH="1" rot="10800000">
              <a:off x="3518361" y="5092167"/>
              <a:ext cx="1421945" cy="609405"/>
            </a:xfrm>
            <a:prstGeom prst="straightConnector1">
              <a:avLst/>
            </a:prstGeom>
            <a:noFill/>
            <a:ln cap="flat" cmpd="sng" w="9525">
              <a:solidFill>
                <a:srgbClr val="A5A5A5"/>
              </a:solidFill>
              <a:prstDash val="solid"/>
              <a:miter lim="800000"/>
              <a:headEnd len="sm" w="sm" type="none"/>
              <a:tailEnd len="med" w="med" type="triangle"/>
            </a:ln>
          </p:spPr>
        </p:cxnSp>
        <p:cxnSp>
          <p:nvCxnSpPr>
            <p:cNvPr id="217" name="Google Shape;217;p8"/>
            <p:cNvCxnSpPr/>
            <p:nvPr/>
          </p:nvCxnSpPr>
          <p:spPr>
            <a:xfrm>
              <a:off x="1905976" y="4546242"/>
              <a:ext cx="1599687" cy="0"/>
            </a:xfrm>
            <a:prstGeom prst="straightConnector1">
              <a:avLst/>
            </a:prstGeom>
            <a:noFill/>
            <a:ln cap="flat" cmpd="sng" w="9525">
              <a:solidFill>
                <a:srgbClr val="A5A5A5"/>
              </a:solidFill>
              <a:prstDash val="solid"/>
              <a:miter lim="800000"/>
              <a:headEnd len="sm" w="sm" type="none"/>
              <a:tailEnd len="med" w="med" type="triangle"/>
            </a:ln>
          </p:spPr>
        </p:cxnSp>
        <p:pic>
          <p:nvPicPr>
            <p:cNvPr descr="구름 9" id="218" name="Google Shape;218;p8"/>
            <p:cNvPicPr preferRelativeResize="0"/>
            <p:nvPr/>
          </p:nvPicPr>
          <p:blipFill rotWithShape="1">
            <a:blip r:embed="rId3">
              <a:alphaModFix/>
            </a:blip>
            <a:srcRect b="32324" l="10829" r="4204" t="36703"/>
            <a:stretch/>
          </p:blipFill>
          <p:spPr>
            <a:xfrm>
              <a:off x="1383730" y="4104649"/>
              <a:ext cx="1195131" cy="820577"/>
            </a:xfrm>
            <a:prstGeom prst="rect">
              <a:avLst/>
            </a:prstGeom>
            <a:noFill/>
            <a:ln>
              <a:noFill/>
            </a:ln>
          </p:spPr>
        </p:pic>
        <p:grpSp>
          <p:nvGrpSpPr>
            <p:cNvPr id="219" name="Google Shape;219;p8"/>
            <p:cNvGrpSpPr/>
            <p:nvPr/>
          </p:nvGrpSpPr>
          <p:grpSpPr>
            <a:xfrm>
              <a:off x="1491369" y="3136214"/>
              <a:ext cx="6817596" cy="2931462"/>
              <a:chOff x="1464860" y="3085319"/>
              <a:chExt cx="6819782" cy="2932402"/>
            </a:xfrm>
          </p:grpSpPr>
          <p:sp>
            <p:nvSpPr>
              <p:cNvPr id="220" name="Google Shape;220;p8"/>
              <p:cNvSpPr/>
              <p:nvPr/>
            </p:nvSpPr>
            <p:spPr>
              <a:xfrm>
                <a:off x="3638402" y="4307877"/>
                <a:ext cx="1091295"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3F3F3F"/>
                    </a:solidFill>
                    <a:latin typeface="Arial"/>
                    <a:ea typeface="Arial"/>
                    <a:cs typeface="Arial"/>
                    <a:sym typeface="Arial"/>
                  </a:rPr>
                  <a:t>CON NGƯỜI</a:t>
                </a:r>
                <a:endParaRPr/>
              </a:p>
            </p:txBody>
          </p:sp>
          <p:sp>
            <p:nvSpPr>
              <p:cNvPr id="221" name="Google Shape;221;p8"/>
              <p:cNvSpPr/>
              <p:nvPr/>
            </p:nvSpPr>
            <p:spPr>
              <a:xfrm>
                <a:off x="3638403" y="4507902"/>
                <a:ext cx="898671"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50">
                    <a:solidFill>
                      <a:srgbClr val="3F3F3F"/>
                    </a:solidFill>
                    <a:latin typeface="Arial"/>
                    <a:ea typeface="Arial"/>
                    <a:cs typeface="Arial"/>
                    <a:sym typeface="Arial"/>
                  </a:rPr>
                  <a:t>(mong muốn)</a:t>
                </a:r>
                <a:endParaRPr/>
              </a:p>
            </p:txBody>
          </p:sp>
          <p:sp>
            <p:nvSpPr>
              <p:cNvPr id="222" name="Google Shape;222;p8"/>
              <p:cNvSpPr/>
              <p:nvPr/>
            </p:nvSpPr>
            <p:spPr>
              <a:xfrm>
                <a:off x="1464860" y="4268113"/>
                <a:ext cx="1006936"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TƯ DUY</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 THIẾT KẾ</a:t>
                </a:r>
                <a:endParaRPr/>
              </a:p>
            </p:txBody>
          </p:sp>
          <p:sp>
            <p:nvSpPr>
              <p:cNvPr id="223" name="Google Shape;223;p8"/>
              <p:cNvSpPr/>
              <p:nvPr/>
            </p:nvSpPr>
            <p:spPr>
              <a:xfrm>
                <a:off x="4882155" y="3085319"/>
                <a:ext cx="1017864"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KINH DOANH</a:t>
                </a:r>
                <a:endParaRPr/>
              </a:p>
            </p:txBody>
          </p:sp>
          <p:sp>
            <p:nvSpPr>
              <p:cNvPr id="224" name="Google Shape;224;p8"/>
              <p:cNvSpPr/>
              <p:nvPr/>
            </p:nvSpPr>
            <p:spPr>
              <a:xfrm>
                <a:off x="4914903" y="3297982"/>
                <a:ext cx="945834" cy="32326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3F3F3F"/>
                    </a:solidFill>
                    <a:latin typeface="Arial"/>
                    <a:ea typeface="Arial"/>
                    <a:cs typeface="Arial"/>
                    <a:sym typeface="Arial"/>
                  </a:rPr>
                  <a:t>(khả năng tồn tại)</a:t>
                </a:r>
                <a:endParaRPr/>
              </a:p>
            </p:txBody>
          </p:sp>
          <p:sp>
            <p:nvSpPr>
              <p:cNvPr id="225" name="Google Shape;225;p8"/>
              <p:cNvSpPr/>
              <p:nvPr/>
            </p:nvSpPr>
            <p:spPr>
              <a:xfrm>
                <a:off x="5391088" y="4971063"/>
                <a:ext cx="114135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CÔNG NGHỆ</a:t>
                </a:r>
                <a:endParaRPr/>
              </a:p>
            </p:txBody>
          </p:sp>
          <p:sp>
            <p:nvSpPr>
              <p:cNvPr id="226" name="Google Shape;226;p8"/>
              <p:cNvSpPr/>
              <p:nvPr/>
            </p:nvSpPr>
            <p:spPr>
              <a:xfrm>
                <a:off x="5512432" y="5171088"/>
                <a:ext cx="898671" cy="32326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50">
                    <a:solidFill>
                      <a:srgbClr val="3F3F3F"/>
                    </a:solidFill>
                    <a:latin typeface="Arial"/>
                    <a:ea typeface="Arial"/>
                    <a:cs typeface="Arial"/>
                    <a:sym typeface="Arial"/>
                  </a:rPr>
                  <a:t>(khả năng </a:t>
                </a:r>
                <a:endParaRPr/>
              </a:p>
              <a:p>
                <a:pPr indent="0" lvl="0" marL="0" marR="0" rtl="0" algn="ctr">
                  <a:spcBef>
                    <a:spcPts val="0"/>
                  </a:spcBef>
                  <a:spcAft>
                    <a:spcPts val="0"/>
                  </a:spcAft>
                  <a:buNone/>
                </a:pPr>
                <a:r>
                  <a:rPr b="1" lang="en-US" sz="1050">
                    <a:solidFill>
                      <a:srgbClr val="3F3F3F"/>
                    </a:solidFill>
                    <a:latin typeface="Arial"/>
                    <a:ea typeface="Arial"/>
                    <a:cs typeface="Arial"/>
                    <a:sym typeface="Arial"/>
                  </a:rPr>
                  <a:t>thực hiện)</a:t>
                </a:r>
                <a:endParaRPr/>
              </a:p>
            </p:txBody>
          </p:sp>
          <p:sp>
            <p:nvSpPr>
              <p:cNvPr id="227" name="Google Shape;227;p8"/>
              <p:cNvSpPr/>
              <p:nvPr/>
            </p:nvSpPr>
            <p:spPr>
              <a:xfrm>
                <a:off x="7027764" y="3267259"/>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CẢI TIẾN VỀ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KINH NGHIỆM</a:t>
                </a:r>
                <a:endParaRPr/>
              </a:p>
            </p:txBody>
          </p:sp>
          <p:sp>
            <p:nvSpPr>
              <p:cNvPr id="228" name="Google Shape;228;p8"/>
              <p:cNvSpPr/>
              <p:nvPr/>
            </p:nvSpPr>
            <p:spPr>
              <a:xfrm>
                <a:off x="7027764" y="4444019"/>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CẢI TIẾN VỀ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QUY TRÌNH</a:t>
                </a:r>
                <a:endParaRPr/>
              </a:p>
            </p:txBody>
          </p:sp>
          <p:sp>
            <p:nvSpPr>
              <p:cNvPr id="229" name="Google Shape;229;p8"/>
              <p:cNvSpPr/>
              <p:nvPr/>
            </p:nvSpPr>
            <p:spPr>
              <a:xfrm>
                <a:off x="2319112" y="5586696"/>
                <a:ext cx="1256878"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CẢI TIẾN VỀ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CHỨC NĂNG</a:t>
                </a:r>
                <a:endParaRPr/>
              </a:p>
            </p:txBody>
          </p:sp>
        </p:grpSp>
        <p:sp>
          <p:nvSpPr>
            <p:cNvPr id="230" name="Google Shape;230;p8"/>
            <p:cNvSpPr/>
            <p:nvPr/>
          </p:nvSpPr>
          <p:spPr>
            <a:xfrm>
              <a:off x="2809662" y="2795282"/>
              <a:ext cx="2187023" cy="769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CẢI TIẾN VỀ CẢM XÚC</a:t>
              </a:r>
              <a:endParaRPr/>
            </a:p>
            <a:p>
              <a:pPr indent="0" lvl="0" marL="0" marR="0" rtl="0" algn="l">
                <a:spcBef>
                  <a:spcPts val="0"/>
                </a:spcBef>
                <a:spcAft>
                  <a:spcPts val="0"/>
                </a:spcAft>
                <a:buNone/>
              </a:pPr>
              <a:r>
                <a:rPr b="1" lang="en-US" sz="1000">
                  <a:solidFill>
                    <a:srgbClr val="3F3F3F"/>
                  </a:solidFill>
                  <a:latin typeface="Arial"/>
                  <a:ea typeface="Arial"/>
                  <a:cs typeface="Arial"/>
                  <a:sym typeface="Arial"/>
                </a:rPr>
                <a:t>- THƯƠNG HIỆU</a:t>
              </a:r>
              <a:endParaRPr/>
            </a:p>
            <a:p>
              <a:pPr indent="0" lvl="0" marL="0" marR="0" rtl="0" algn="l">
                <a:spcBef>
                  <a:spcPts val="0"/>
                </a:spcBef>
                <a:spcAft>
                  <a:spcPts val="0"/>
                </a:spcAft>
                <a:buNone/>
              </a:pPr>
              <a:r>
                <a:rPr b="1" lang="en-US" sz="1000">
                  <a:solidFill>
                    <a:srgbClr val="3F3F3F"/>
                  </a:solidFill>
                  <a:latin typeface="Arial"/>
                  <a:ea typeface="Arial"/>
                  <a:cs typeface="Arial"/>
                  <a:sym typeface="Arial"/>
                </a:rPr>
                <a:t>- TIẾP THỊ</a:t>
              </a:r>
              <a:endParaRPr/>
            </a:p>
            <a:p>
              <a:pPr indent="0" lvl="0" marL="0" marR="0" rtl="0" algn="l">
                <a:spcBef>
                  <a:spcPts val="0"/>
                </a:spcBef>
                <a:spcAft>
                  <a:spcPts val="0"/>
                </a:spcAft>
                <a:buNone/>
              </a:pPr>
              <a:r>
                <a:rPr b="1" lang="en-US" sz="1000">
                  <a:solidFill>
                    <a:srgbClr val="3F3F3F"/>
                  </a:solidFill>
                  <a:latin typeface="Arial"/>
                  <a:ea typeface="Arial"/>
                  <a:cs typeface="Arial"/>
                  <a:sym typeface="Arial"/>
                </a:rPr>
                <a:t>- QUAN HỆ</a:t>
              </a:r>
              <a:endParaRPr/>
            </a:p>
            <a:p>
              <a:pPr indent="0" lvl="0" marL="0" marR="0" rtl="0" algn="l">
                <a:spcBef>
                  <a:spcPts val="0"/>
                </a:spcBef>
                <a:spcAft>
                  <a:spcPts val="0"/>
                </a:spcAft>
                <a:buNone/>
              </a:pPr>
              <a:r>
                <a:t/>
              </a:r>
              <a:endParaRPr b="1" sz="1000">
                <a:solidFill>
                  <a:srgbClr val="3F3F3F"/>
                </a:solidFill>
                <a:latin typeface="Arial"/>
                <a:ea typeface="Arial"/>
                <a:cs typeface="Arial"/>
                <a:sym typeface="Arial"/>
              </a:endParaRPr>
            </a:p>
          </p:txBody>
        </p:sp>
        <p:sp>
          <p:nvSpPr>
            <p:cNvPr id="231" name="Google Shape;231;p8"/>
            <p:cNvSpPr/>
            <p:nvPr/>
          </p:nvSpPr>
          <p:spPr>
            <a:xfrm>
              <a:off x="7046258" y="2882060"/>
              <a:ext cx="1283952" cy="1283952"/>
            </a:xfrm>
            <a:prstGeom prst="ellipse">
              <a:avLst/>
            </a:prstGeom>
            <a:noFill/>
            <a:ln cap="flat" cmpd="sng" w="12700">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32" name="Google Shape;232;p8"/>
            <p:cNvSpPr/>
            <p:nvPr/>
          </p:nvSpPr>
          <p:spPr>
            <a:xfrm>
              <a:off x="560208" y="6057059"/>
              <a:ext cx="2487852" cy="1230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800">
                  <a:solidFill>
                    <a:srgbClr val="3F3F3F"/>
                  </a:solidFill>
                  <a:latin typeface="Arial"/>
                  <a:ea typeface="Arial"/>
                  <a:cs typeface="Arial"/>
                  <a:sym typeface="Arial"/>
                </a:rPr>
                <a:t>Nguồn: IDEO</a:t>
              </a:r>
              <a:endParaRPr/>
            </a:p>
          </p:txBody>
        </p:sp>
      </p:grpSp>
      <p:grpSp>
        <p:nvGrpSpPr>
          <p:cNvPr id="233" name="Google Shape;233;p8"/>
          <p:cNvGrpSpPr/>
          <p:nvPr/>
        </p:nvGrpSpPr>
        <p:grpSpPr>
          <a:xfrm>
            <a:off x="450000" y="450000"/>
            <a:ext cx="9018000" cy="276999"/>
            <a:chOff x="450000" y="450000"/>
            <a:chExt cx="9018000" cy="276999"/>
          </a:xfrm>
        </p:grpSpPr>
        <p:sp>
          <p:nvSpPr>
            <p:cNvPr id="234" name="Google Shape;234;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235" name="Google Shape;23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Tư duy thiết kế</a:t>
            </a:r>
            <a:endParaRPr/>
          </a:p>
        </p:txBody>
      </p:sp>
      <p:grpSp>
        <p:nvGrpSpPr>
          <p:cNvPr id="242" name="Google Shape;242;p9"/>
          <p:cNvGrpSpPr/>
          <p:nvPr/>
        </p:nvGrpSpPr>
        <p:grpSpPr>
          <a:xfrm>
            <a:off x="560209" y="2040029"/>
            <a:ext cx="8782409" cy="215375"/>
            <a:chOff x="1027113" y="2045625"/>
            <a:chExt cx="8785225" cy="215444"/>
          </a:xfrm>
        </p:grpSpPr>
        <p:sp>
          <p:nvSpPr>
            <p:cNvPr id="243" name="Google Shape;243;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44" name="Google Shape;244;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So sánh giữa Tư duy thiết kế và Tư duy phân tích</a:t>
              </a:r>
              <a:endParaRPr/>
            </a:p>
          </p:txBody>
        </p:sp>
      </p:grpSp>
      <p:graphicFrame>
        <p:nvGraphicFramePr>
          <p:cNvPr id="245" name="Google Shape;245;p9"/>
          <p:cNvGraphicFramePr/>
          <p:nvPr/>
        </p:nvGraphicFramePr>
        <p:xfrm>
          <a:off x="712561" y="2565678"/>
          <a:ext cx="3000000" cy="3000000"/>
        </p:xfrm>
        <a:graphic>
          <a:graphicData uri="http://schemas.openxmlformats.org/drawingml/2006/table">
            <a:tbl>
              <a:tblPr>
                <a:noFill/>
                <a:tableStyleId>{60C2590A-4661-4AA9-ABB2-C8123B53AB01}</a:tableStyleId>
              </a:tblPr>
              <a:tblGrid>
                <a:gridCol w="1958150"/>
                <a:gridCol w="2784500"/>
                <a:gridCol w="3887400"/>
              </a:tblGrid>
              <a:tr h="378525">
                <a:tc>
                  <a:txBody>
                    <a:bodyPr/>
                    <a:lstStyle/>
                    <a:p>
                      <a:pPr indent="0" lvl="0" marL="0" marR="0" rtl="0" algn="ctr">
                        <a:spcBef>
                          <a:spcPts val="0"/>
                        </a:spcBef>
                        <a:spcAft>
                          <a:spcPts val="0"/>
                        </a:spcAft>
                        <a:buNone/>
                      </a:pPr>
                      <a:r>
                        <a:t/>
                      </a:r>
                      <a:endParaRPr b="1" sz="1500" u="none" cap="none" strike="noStrike">
                        <a:solidFill>
                          <a:srgbClr val="FF0000"/>
                        </a:solidFil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thiết kế</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phân tích</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Nền tảng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Câu chuyện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Dữ liệu</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Kết quả</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Hiểu biết</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Định hướng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Cải tiến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Cải thiện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Điểm khởi đầu</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Đồng cảm</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 thuyết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Phương pháp</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Lặp đi lặp lại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Tối ưu hóa</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Quy trình</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Hành động trước</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Lập kế hoạch trước</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Giá trị chính</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Con người</a:t>
                      </a:r>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Thế giới thực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246" name="Google Shape;246;p9"/>
          <p:cNvGrpSpPr/>
          <p:nvPr/>
        </p:nvGrpSpPr>
        <p:grpSpPr>
          <a:xfrm>
            <a:off x="450000" y="450000"/>
            <a:ext cx="9018000" cy="276999"/>
            <a:chOff x="450000" y="450000"/>
            <a:chExt cx="9018000" cy="276999"/>
          </a:xfrm>
        </p:grpSpPr>
        <p:sp>
          <p:nvSpPr>
            <p:cNvPr id="247" name="Google Shape;247;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Arial"/>
                  <a:ea typeface="Arial"/>
                  <a:cs typeface="Arial"/>
                  <a:sym typeface="Arial"/>
                </a:rPr>
                <a:t>1.1. Tư duy thiết kế là gì và tại sao cần tư duy thiết kế?</a:t>
              </a:r>
              <a:endParaRPr b="1" sz="1800">
                <a:solidFill>
                  <a:srgbClr val="FFFFFF"/>
                </a:solidFill>
                <a:latin typeface="Arial"/>
                <a:ea typeface="Arial"/>
                <a:cs typeface="Arial"/>
                <a:sym typeface="Arial"/>
              </a:endParaRPr>
            </a:p>
          </p:txBody>
        </p:sp>
        <p:sp>
          <p:nvSpPr>
            <p:cNvPr id="248" name="Google Shape;248;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b="1" sz="1600">
                <a:solidFill>
                  <a:srgbClr val="D8D8D8"/>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C_Template_IoT">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C07E113D9934F95F8C2B48C009624" ma:contentTypeVersion="8" ma:contentTypeDescription="Create a new document." ma:contentTypeScope="" ma:versionID="d29c4d067f239474da30312099351da8">
  <xsd:schema xmlns:xsd="http://www.w3.org/2001/XMLSchema" xmlns:xs="http://www.w3.org/2001/XMLSchema" xmlns:p="http://schemas.microsoft.com/office/2006/metadata/properties" xmlns:ns2="574d386b-42e0-4cbd-9c3e-28f5e5230934" targetNamespace="http://schemas.microsoft.com/office/2006/metadata/properties" ma:root="true" ma:fieldsID="b8621af266874f22270da5e37fa3d60f" ns2:_="">
    <xsd:import namespace="574d386b-42e0-4cbd-9c3e-28f5e52309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386b-42e0-4cbd-9c3e-28f5e52309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4436DF-3050-4107-B8AC-CC957A282ED4}"/>
</file>

<file path=customXml/itemProps2.xml><?xml version="1.0" encoding="utf-8"?>
<ds:datastoreItem xmlns:ds="http://schemas.openxmlformats.org/officeDocument/2006/customXml" ds:itemID="{87FD9064-ABB2-4D3A-9AFC-0B854AC53309}"/>
</file>

<file path=customXml/itemProps3.xml><?xml version="1.0" encoding="utf-8"?>
<ds:datastoreItem xmlns:ds="http://schemas.openxmlformats.org/officeDocument/2006/customXml" ds:itemID="{BAA1D851-276A-492A-9826-89175A180237}"/>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2019-08-14T08:11:58Z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C:\Users\sh1128.kang\AppData\Local\Microsoft\Windows\INetCache\IE\0M3V8VXM\SIC_IoT_Chapter 10. Design Thinking.pptx</vt:lpwstr>
  </property>
  <property fmtid="{D5CDD505-2E9C-101B-9397-08002B2CF9AE}" pid="4" name="ContentTypeId">
    <vt:lpwstr>0x010100674C07E113D9934F95F8C2B48C009624</vt:lpwstr>
  </property>
</Properties>
</file>